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7.xml" ContentType="application/vnd.openxmlformats-officedocument.presentationml.notesSlide+xml"/>
  <Override PartName="/ppt/tags/tag18.xml" ContentType="application/vnd.openxmlformats-officedocument.presentationml.tags+xml"/>
  <Override PartName="/ppt/notesSlides/notesSlide8.xml" ContentType="application/vnd.openxmlformats-officedocument.presentationml.notesSlide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tags/tag20.xml" ContentType="application/vnd.openxmlformats-officedocument.presentationml.tags+xml"/>
  <Override PartName="/ppt/notesSlides/notesSlide10.xml" ContentType="application/vnd.openxmlformats-officedocument.presentationml.notesSlide+xml"/>
  <Override PartName="/ppt/tags/tag21.xml" ContentType="application/vnd.openxmlformats-officedocument.presentationml.tags+xml"/>
  <Override PartName="/ppt/notesSlides/notesSlide11.xml" ContentType="application/vnd.openxmlformats-officedocument.presentationml.notesSlide+xml"/>
  <Override PartName="/ppt/tags/tag22.xml" ContentType="application/vnd.openxmlformats-officedocument.presentationml.tags+xml"/>
  <Override PartName="/ppt/notesSlides/notesSlide12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3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  <p:sldMasterId id="2147483668" r:id="rId3"/>
  </p:sldMasterIdLst>
  <p:notesMasterIdLst>
    <p:notesMasterId r:id="rId24"/>
  </p:notesMasterIdLst>
  <p:sldIdLst>
    <p:sldId id="285" r:id="rId4"/>
    <p:sldId id="330" r:id="rId5"/>
    <p:sldId id="304" r:id="rId6"/>
    <p:sldId id="355" r:id="rId7"/>
    <p:sldId id="334" r:id="rId8"/>
    <p:sldId id="356" r:id="rId9"/>
    <p:sldId id="332" r:id="rId10"/>
    <p:sldId id="305" r:id="rId11"/>
    <p:sldId id="302" r:id="rId12"/>
    <p:sldId id="357" r:id="rId13"/>
    <p:sldId id="331" r:id="rId14"/>
    <p:sldId id="358" r:id="rId15"/>
    <p:sldId id="337" r:id="rId16"/>
    <p:sldId id="360" r:id="rId17"/>
    <p:sldId id="371" r:id="rId18"/>
    <p:sldId id="368" r:id="rId19"/>
    <p:sldId id="372" r:id="rId20"/>
    <p:sldId id="369" r:id="rId21"/>
    <p:sldId id="370" r:id="rId22"/>
    <p:sldId id="288" r:id="rId23"/>
  </p:sldIdLst>
  <p:sldSz cx="12192000" cy="6858000"/>
  <p:notesSz cx="7104063" cy="10234613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480"/>
    <a:srgbClr val="FFFFFF"/>
    <a:srgbClr val="A0B3C8"/>
    <a:srgbClr val="033F7B"/>
    <a:srgbClr val="00346B"/>
    <a:srgbClr val="265C90"/>
    <a:srgbClr val="06447F"/>
    <a:srgbClr val="104D7C"/>
    <a:srgbClr val="F5F7F9"/>
    <a:srgbClr val="235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/>
              <a:t>32</a:t>
            </a:r>
            <a:r>
              <a:rPr lang="zh-CN" altLang="en-US" sz="2800" dirty="0"/>
              <a:t>位虚拟地址的高</a:t>
            </a:r>
            <a:r>
              <a:rPr lang="en-US" altLang="zh-CN" sz="2800" dirty="0"/>
              <a:t>12</a:t>
            </a:r>
            <a:r>
              <a:rPr lang="zh-CN" altLang="en-US" sz="2800" dirty="0"/>
              <a:t>位</a:t>
            </a:r>
            <a:r>
              <a:rPr lang="en-US" altLang="zh-CN" sz="2800" dirty="0"/>
              <a:t>(bit[31:20])</a:t>
            </a:r>
            <a:r>
              <a:rPr lang="zh-CN" altLang="en-US" sz="2800" dirty="0"/>
              <a:t>作为访问一级页表的索引值，找到相应的表项，每个表项指向一个二级页表。</a:t>
            </a:r>
          </a:p>
          <a:p>
            <a:r>
              <a:rPr lang="zh-CN" altLang="en-US" sz="2800" dirty="0"/>
              <a:t>以虚拟地址的次</a:t>
            </a:r>
            <a:r>
              <a:rPr lang="en-US" altLang="zh-CN" sz="2800" dirty="0"/>
              <a:t>8</a:t>
            </a:r>
            <a:r>
              <a:rPr lang="zh-CN" altLang="en-US" sz="2800" dirty="0"/>
              <a:t>位</a:t>
            </a:r>
            <a:r>
              <a:rPr lang="en-US" altLang="zh-CN" sz="2800" dirty="0"/>
              <a:t>(bit[19:12])</a:t>
            </a:r>
            <a:r>
              <a:rPr lang="zh-CN" altLang="en-US" sz="2800" dirty="0"/>
              <a:t>作为访问二级页表的索引值，得到相应的页表项，从这个页表项中找到</a:t>
            </a:r>
            <a:r>
              <a:rPr lang="en-US" altLang="zh-CN" sz="2800" dirty="0"/>
              <a:t>20</a:t>
            </a:r>
            <a:r>
              <a:rPr lang="zh-CN" altLang="en-US" sz="2800" dirty="0"/>
              <a:t>位的物理页面地址。</a:t>
            </a:r>
          </a:p>
          <a:p>
            <a:r>
              <a:rPr lang="zh-CN" altLang="en-US" sz="2800" dirty="0"/>
              <a:t>最后将这</a:t>
            </a:r>
            <a:r>
              <a:rPr lang="en-US" altLang="zh-CN" sz="2800" dirty="0"/>
              <a:t>20</a:t>
            </a:r>
            <a:r>
              <a:rPr lang="zh-CN" altLang="en-US" sz="2800" dirty="0"/>
              <a:t>位物理页面地址和虚拟地址的低</a:t>
            </a:r>
            <a:r>
              <a:rPr lang="en-US" altLang="zh-CN" sz="2800" dirty="0"/>
              <a:t>12</a:t>
            </a:r>
            <a:r>
              <a:rPr lang="zh-CN" altLang="en-US" sz="2800" dirty="0"/>
              <a:t>位拼凑在一起，得到最终的</a:t>
            </a:r>
            <a:r>
              <a:rPr lang="en-US" altLang="zh-CN" sz="2800" dirty="0"/>
              <a:t>32</a:t>
            </a:r>
            <a:r>
              <a:rPr lang="zh-CN" altLang="en-US" sz="2800" dirty="0"/>
              <a:t>位物理地址。</a:t>
            </a:r>
          </a:p>
          <a:p>
            <a:r>
              <a:rPr lang="zh-CN" altLang="en-US" sz="2800" dirty="0"/>
              <a:t>这个过程在</a:t>
            </a:r>
            <a:r>
              <a:rPr lang="en-US" altLang="zh-CN" sz="2800" dirty="0"/>
              <a:t>ARM32</a:t>
            </a:r>
            <a:r>
              <a:rPr lang="zh-CN" altLang="en-US" sz="2800" dirty="0"/>
              <a:t>架构中由</a:t>
            </a:r>
            <a:r>
              <a:rPr lang="en-US" altLang="zh-CN" sz="2800" dirty="0"/>
              <a:t>MMU</a:t>
            </a:r>
            <a:r>
              <a:rPr lang="zh-CN" altLang="en-US" sz="2800" dirty="0"/>
              <a:t>硬件完成，软件不需要接入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②</a:t>
            </a:r>
            <a:r>
              <a:rPr lang="en-US" altLang="zh-CN" sz="1200" dirty="0"/>
              <a:t>R/W,</a:t>
            </a:r>
            <a:r>
              <a:rPr lang="zh-CN" altLang="en-US" sz="1200" dirty="0"/>
              <a:t>读</a:t>
            </a:r>
            <a:r>
              <a:rPr lang="en-US" altLang="zh-CN" sz="1200" dirty="0"/>
              <a:t>/</a:t>
            </a:r>
            <a:r>
              <a:rPr lang="zh-CN" altLang="en-US" sz="1200" dirty="0"/>
              <a:t>写。页保护属性位。</a:t>
            </a:r>
            <a:r>
              <a:rPr lang="en-US" altLang="zh-CN" sz="1200" dirty="0"/>
              <a:t>U/S</a:t>
            </a:r>
            <a:r>
              <a:rPr lang="zh-CN" altLang="en-US" sz="1200" dirty="0"/>
              <a:t>与</a:t>
            </a:r>
            <a:r>
              <a:rPr lang="en-US" altLang="zh-CN" sz="1200" dirty="0"/>
              <a:t>R/W</a:t>
            </a:r>
            <a:r>
              <a:rPr lang="zh-CN" altLang="en-US" sz="1200" dirty="0"/>
              <a:t>结合起来，实现页保护。在分页部件中，具有页保护功能，将使用对象分为特权级</a:t>
            </a:r>
            <a:r>
              <a:rPr lang="en-US" altLang="zh-CN" sz="1200" dirty="0"/>
              <a:t>3</a:t>
            </a:r>
            <a:r>
              <a:rPr lang="zh-CN" altLang="en-US" sz="1200" dirty="0"/>
              <a:t>的用户以及特权级</a:t>
            </a:r>
            <a:r>
              <a:rPr lang="en-US" altLang="zh-CN" sz="1200" dirty="0"/>
              <a:t>2</a:t>
            </a:r>
            <a:r>
              <a:rPr lang="zh-CN" altLang="en-US" sz="1200" dirty="0"/>
              <a:t>、</a:t>
            </a:r>
            <a:r>
              <a:rPr lang="en-US" altLang="zh-CN" sz="1200" dirty="0"/>
              <a:t>1</a:t>
            </a:r>
            <a:r>
              <a:rPr lang="zh-CN" altLang="en-US" sz="1200" dirty="0"/>
              <a:t>、</a:t>
            </a:r>
            <a:r>
              <a:rPr lang="en-US" altLang="zh-CN" sz="1200" dirty="0"/>
              <a:t>0</a:t>
            </a:r>
            <a:r>
              <a:rPr lang="zh-CN" altLang="en-US" sz="1200" dirty="0"/>
              <a:t>的管理员用户，管理员用户不受页的保护。</a:t>
            </a:r>
            <a:endParaRPr lang="en-US" altLang="zh-CN" sz="12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②</a:t>
            </a:r>
            <a:r>
              <a:rPr lang="en-US" altLang="zh-CN" sz="1200" dirty="0"/>
              <a:t>R/W,</a:t>
            </a:r>
            <a:r>
              <a:rPr lang="zh-CN" altLang="en-US" sz="1200" dirty="0"/>
              <a:t>读</a:t>
            </a:r>
            <a:r>
              <a:rPr lang="en-US" altLang="zh-CN" sz="1200" dirty="0"/>
              <a:t>/</a:t>
            </a:r>
            <a:r>
              <a:rPr lang="zh-CN" altLang="en-US" sz="1200" dirty="0"/>
              <a:t>写。页保护属性位。</a:t>
            </a:r>
            <a:r>
              <a:rPr lang="en-US" altLang="zh-CN" sz="1200" dirty="0"/>
              <a:t>U/S</a:t>
            </a:r>
            <a:r>
              <a:rPr lang="zh-CN" altLang="en-US" sz="1200" dirty="0"/>
              <a:t>与</a:t>
            </a:r>
            <a:r>
              <a:rPr lang="en-US" altLang="zh-CN" sz="1200" dirty="0"/>
              <a:t>R/W</a:t>
            </a:r>
            <a:r>
              <a:rPr lang="zh-CN" altLang="en-US" sz="1200" dirty="0"/>
              <a:t>结合起来，实现页保护。在分页部件中，具有页保护功能，将使用对象分为特权级</a:t>
            </a:r>
            <a:r>
              <a:rPr lang="en-US" altLang="zh-CN" sz="1200" dirty="0"/>
              <a:t>3</a:t>
            </a:r>
            <a:r>
              <a:rPr lang="zh-CN" altLang="en-US" sz="1200" dirty="0"/>
              <a:t>的用户以及特权级</a:t>
            </a:r>
            <a:r>
              <a:rPr lang="en-US" altLang="zh-CN" sz="1200" dirty="0"/>
              <a:t>2</a:t>
            </a:r>
            <a:r>
              <a:rPr lang="zh-CN" altLang="en-US" sz="1200" dirty="0"/>
              <a:t>、</a:t>
            </a:r>
            <a:r>
              <a:rPr lang="en-US" altLang="zh-CN" sz="1200" dirty="0"/>
              <a:t>1</a:t>
            </a:r>
            <a:r>
              <a:rPr lang="zh-CN" altLang="en-US" sz="1200" dirty="0"/>
              <a:t>、</a:t>
            </a:r>
            <a:r>
              <a:rPr lang="en-US" altLang="zh-CN" sz="1200" dirty="0"/>
              <a:t>0</a:t>
            </a:r>
            <a:r>
              <a:rPr lang="zh-CN" altLang="en-US" sz="1200" dirty="0"/>
              <a:t>的管理员用户，管理员用户不受页的保护。</a:t>
            </a:r>
            <a:endParaRPr lang="en-US" altLang="zh-CN" sz="12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126415" y="1"/>
            <a:ext cx="2596662" cy="9906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Click Here to Add Picture</a:t>
            </a:r>
            <a:endParaRPr lang="id-ID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9126414" y="1396092"/>
            <a:ext cx="2596662" cy="325210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Click Here to Add Picture</a:t>
            </a:r>
            <a:endParaRPr lang="id-ID" dirty="0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9126414" y="5053691"/>
            <a:ext cx="2596662" cy="180431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Click Here to Add Picture</a:t>
            </a:r>
            <a:endParaRPr lang="id-ID" dirty="0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493886" y="0"/>
            <a:ext cx="769811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449388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2757778" y="1802946"/>
            <a:ext cx="2613747" cy="325612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Click Here to Add Picture</a:t>
            </a:r>
            <a:endParaRPr lang="id-ID" dirty="0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7421391" y="637382"/>
            <a:ext cx="1197444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b="1" i="1" spc="260" dirty="0">
                <a:latin typeface="Josefin Sans" charset="0"/>
                <a:ea typeface="+mn-ea"/>
                <a:cs typeface="Vollkorn Italic"/>
              </a:rPr>
              <a:t>Missing You</a:t>
            </a:r>
          </a:p>
        </p:txBody>
      </p:sp>
      <p:sp>
        <p:nvSpPr>
          <p:cNvPr id="3" name="object 6"/>
          <p:cNvSpPr txBox="1"/>
          <p:nvPr userDrawn="1"/>
        </p:nvSpPr>
        <p:spPr>
          <a:xfrm>
            <a:off x="10969014" y="674688"/>
            <a:ext cx="766663" cy="114300"/>
          </a:xfrm>
          <a:prstGeom prst="rect">
            <a:avLst/>
          </a:prstGeom>
        </p:spPr>
        <p:txBody>
          <a:bodyPr lIns="0" tIns="0" rIns="0" bIns="0"/>
          <a:lstStyle/>
          <a:p>
            <a:pPr marL="7620" defTabSz="54419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00" spc="290" dirty="0">
                <a:latin typeface="Montserrat" panose="02000505000000020004"/>
                <a:ea typeface="+mn-ea"/>
                <a:cs typeface="Montserrat" panose="02000505000000020004"/>
              </a:rPr>
              <a:t>2017/12</a:t>
            </a:r>
            <a:endParaRPr sz="700" spc="290" dirty="0">
              <a:latin typeface="Montserrat" panose="02000505000000020004"/>
              <a:ea typeface="+mn-ea"/>
              <a:cs typeface="Montserrat" panose="02000505000000020004"/>
            </a:endParaRPr>
          </a:p>
        </p:txBody>
      </p:sp>
      <p:sp>
        <p:nvSpPr>
          <p:cNvPr id="7" name="object 3"/>
          <p:cNvSpPr txBox="1"/>
          <p:nvPr userDrawn="1"/>
        </p:nvSpPr>
        <p:spPr>
          <a:xfrm>
            <a:off x="680152" y="676275"/>
            <a:ext cx="1072216" cy="197644"/>
          </a:xfrm>
          <a:prstGeom prst="rect">
            <a:avLst/>
          </a:prstGeom>
        </p:spPr>
        <p:txBody>
          <a:bodyPr lIns="0" tIns="0" rIns="0" bIns="0"/>
          <a:lstStyle/>
          <a:p>
            <a:pPr marL="7620" defTabSz="54419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spc="500" dirty="0">
                <a:latin typeface="Josefin Sans" charset="0"/>
                <a:ea typeface="+mn-ea"/>
                <a:cs typeface="Raleway-ExtraBold"/>
              </a:rPr>
              <a:t>MOON</a:t>
            </a:r>
            <a:endParaRPr sz="1400" spc="500" dirty="0">
              <a:latin typeface="Josefin Sans" charset="0"/>
              <a:ea typeface="+mn-ea"/>
              <a:cs typeface="Raleway-ExtraBold"/>
            </a:endParaRP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blipFill dpi="0" rotWithShape="1">
          <a:blip r:embed="rId2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28653" y="1731003"/>
            <a:ext cx="3721211" cy="23400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35395" y="1731003"/>
            <a:ext cx="3721211" cy="23400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42136" y="1731003"/>
            <a:ext cx="3721211" cy="23400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/>
          <p:nvPr userDrawn="1"/>
        </p:nvSpPr>
        <p:spPr>
          <a:xfrm>
            <a:off x="0" y="0"/>
            <a:ext cx="12192000" cy="6287005"/>
          </a:xfrm>
          <a:custGeom>
            <a:avLst/>
            <a:gdLst>
              <a:gd name="connsiteX0" fmla="*/ 0 w 12192000"/>
              <a:gd name="connsiteY0" fmla="*/ 0 h 6287005"/>
              <a:gd name="connsiteX1" fmla="*/ 12192000 w 12192000"/>
              <a:gd name="connsiteY1" fmla="*/ 0 h 6287005"/>
              <a:gd name="connsiteX2" fmla="*/ 12192000 w 12192000"/>
              <a:gd name="connsiteY2" fmla="*/ 5517379 h 6287005"/>
              <a:gd name="connsiteX3" fmla="*/ 12137010 w 12192000"/>
              <a:gd name="connsiteY3" fmla="*/ 5552713 h 6287005"/>
              <a:gd name="connsiteX4" fmla="*/ 6096000 w 12192000"/>
              <a:gd name="connsiteY4" fmla="*/ 6287005 h 6287005"/>
              <a:gd name="connsiteX5" fmla="*/ 54990 w 12192000"/>
              <a:gd name="connsiteY5" fmla="*/ 5552713 h 6287005"/>
              <a:gd name="connsiteX6" fmla="*/ 0 w 12192000"/>
              <a:gd name="connsiteY6" fmla="*/ 5517380 h 6287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287005">
                <a:moveTo>
                  <a:pt x="0" y="0"/>
                </a:moveTo>
                <a:lnTo>
                  <a:pt x="12192000" y="0"/>
                </a:lnTo>
                <a:lnTo>
                  <a:pt x="12192000" y="5517379"/>
                </a:lnTo>
                <a:lnTo>
                  <a:pt x="12137010" y="5552713"/>
                </a:lnTo>
                <a:cubicBezTo>
                  <a:pt x="11336144" y="5978125"/>
                  <a:pt x="8934400" y="6287005"/>
                  <a:pt x="6096000" y="6287005"/>
                </a:cubicBezTo>
                <a:cubicBezTo>
                  <a:pt x="3257601" y="6287005"/>
                  <a:pt x="855857" y="5978125"/>
                  <a:pt x="54990" y="5552713"/>
                </a:cubicBezTo>
                <a:lnTo>
                  <a:pt x="0" y="5517380"/>
                </a:lnTo>
                <a:close/>
              </a:path>
            </a:pathLst>
          </a:custGeom>
          <a:solidFill>
            <a:srgbClr val="104B83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0" y="0"/>
            <a:ext cx="12192000" cy="6287005"/>
          </a:xfrm>
          <a:custGeom>
            <a:avLst/>
            <a:gdLst>
              <a:gd name="connsiteX0" fmla="*/ 0 w 12192000"/>
              <a:gd name="connsiteY0" fmla="*/ 0 h 6287005"/>
              <a:gd name="connsiteX1" fmla="*/ 12192000 w 12192000"/>
              <a:gd name="connsiteY1" fmla="*/ 0 h 6287005"/>
              <a:gd name="connsiteX2" fmla="*/ 12192000 w 12192000"/>
              <a:gd name="connsiteY2" fmla="*/ 5517379 h 6287005"/>
              <a:gd name="connsiteX3" fmla="*/ 12137010 w 12192000"/>
              <a:gd name="connsiteY3" fmla="*/ 5552713 h 6287005"/>
              <a:gd name="connsiteX4" fmla="*/ 6096000 w 12192000"/>
              <a:gd name="connsiteY4" fmla="*/ 6287005 h 6287005"/>
              <a:gd name="connsiteX5" fmla="*/ 54990 w 12192000"/>
              <a:gd name="connsiteY5" fmla="*/ 5552713 h 6287005"/>
              <a:gd name="connsiteX6" fmla="*/ 0 w 12192000"/>
              <a:gd name="connsiteY6" fmla="*/ 5517380 h 6287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287005">
                <a:moveTo>
                  <a:pt x="0" y="0"/>
                </a:moveTo>
                <a:lnTo>
                  <a:pt x="12192000" y="0"/>
                </a:lnTo>
                <a:lnTo>
                  <a:pt x="12192000" y="5517379"/>
                </a:lnTo>
                <a:lnTo>
                  <a:pt x="12137010" y="5552713"/>
                </a:lnTo>
                <a:cubicBezTo>
                  <a:pt x="11336144" y="5978125"/>
                  <a:pt x="8934400" y="6287005"/>
                  <a:pt x="6096000" y="6287005"/>
                </a:cubicBezTo>
                <a:cubicBezTo>
                  <a:pt x="3257601" y="6287005"/>
                  <a:pt x="855857" y="5978125"/>
                  <a:pt x="54990" y="5552713"/>
                </a:cubicBezTo>
                <a:lnTo>
                  <a:pt x="0" y="5517380"/>
                </a:lnTo>
                <a:close/>
              </a:path>
            </a:pathLst>
          </a:cu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1027-797504"/>
          <p:cNvSpPr>
            <a:spLocks noChangeAspect="1"/>
          </p:cNvSpPr>
          <p:nvPr userDrawn="1"/>
        </p:nvSpPr>
        <p:spPr bwMode="auto">
          <a:xfrm>
            <a:off x="510192" y="6286596"/>
            <a:ext cx="377426" cy="369332"/>
          </a:xfrm>
          <a:custGeom>
            <a:avLst/>
            <a:gdLst>
              <a:gd name="T0" fmla="*/ 10849 w 11171"/>
              <a:gd name="T1" fmla="*/ 2013 h 10933"/>
              <a:gd name="T2" fmla="*/ 5645 w 11171"/>
              <a:gd name="T3" fmla="*/ 4133 h 10933"/>
              <a:gd name="T4" fmla="*/ 428 w 11171"/>
              <a:gd name="T5" fmla="*/ 2013 h 10933"/>
              <a:gd name="T6" fmla="*/ 5633 w 11171"/>
              <a:gd name="T7" fmla="*/ 0 h 10933"/>
              <a:gd name="T8" fmla="*/ 10849 w 11171"/>
              <a:gd name="T9" fmla="*/ 2013 h 10933"/>
              <a:gd name="T10" fmla="*/ 0 w 11171"/>
              <a:gd name="T11" fmla="*/ 2894 h 10933"/>
              <a:gd name="T12" fmla="*/ 5192 w 11171"/>
              <a:gd name="T13" fmla="*/ 5062 h 10933"/>
              <a:gd name="T14" fmla="*/ 5192 w 11171"/>
              <a:gd name="T15" fmla="*/ 10933 h 10933"/>
              <a:gd name="T16" fmla="*/ 3906 w 11171"/>
              <a:gd name="T17" fmla="*/ 10362 h 10933"/>
              <a:gd name="T18" fmla="*/ 2614 w 11171"/>
              <a:gd name="T19" fmla="*/ 9802 h 10933"/>
              <a:gd name="T20" fmla="*/ 1167 w 11171"/>
              <a:gd name="T21" fmla="*/ 9182 h 10933"/>
              <a:gd name="T22" fmla="*/ 690 w 11171"/>
              <a:gd name="T23" fmla="*/ 8867 h 10933"/>
              <a:gd name="T24" fmla="*/ 321 w 11171"/>
              <a:gd name="T25" fmla="*/ 8438 h 10933"/>
              <a:gd name="T26" fmla="*/ 83 w 11171"/>
              <a:gd name="T27" fmla="*/ 7944 h 10933"/>
              <a:gd name="T28" fmla="*/ 0 w 11171"/>
              <a:gd name="T29" fmla="*/ 7432 h 10933"/>
              <a:gd name="T30" fmla="*/ 0 w 11171"/>
              <a:gd name="T31" fmla="*/ 2894 h 10933"/>
              <a:gd name="T32" fmla="*/ 11171 w 11171"/>
              <a:gd name="T33" fmla="*/ 2894 h 10933"/>
              <a:gd name="T34" fmla="*/ 11171 w 11171"/>
              <a:gd name="T35" fmla="*/ 7408 h 10933"/>
              <a:gd name="T36" fmla="*/ 11052 w 11171"/>
              <a:gd name="T37" fmla="*/ 8009 h 10933"/>
              <a:gd name="T38" fmla="*/ 10748 w 11171"/>
              <a:gd name="T39" fmla="*/ 8557 h 10933"/>
              <a:gd name="T40" fmla="*/ 10337 w 11171"/>
              <a:gd name="T41" fmla="*/ 9010 h 10933"/>
              <a:gd name="T42" fmla="*/ 9897 w 11171"/>
              <a:gd name="T43" fmla="*/ 9314 h 10933"/>
              <a:gd name="T44" fmla="*/ 8575 w 11171"/>
              <a:gd name="T45" fmla="*/ 9861 h 10933"/>
              <a:gd name="T46" fmla="*/ 7300 w 11171"/>
              <a:gd name="T47" fmla="*/ 10386 h 10933"/>
              <a:gd name="T48" fmla="*/ 5966 w 11171"/>
              <a:gd name="T49" fmla="*/ 10933 h 10933"/>
              <a:gd name="T50" fmla="*/ 5966 w 11171"/>
              <a:gd name="T51" fmla="*/ 5062 h 10933"/>
              <a:gd name="T52" fmla="*/ 11171 w 11171"/>
              <a:gd name="T53" fmla="*/ 2894 h 10933"/>
              <a:gd name="T54" fmla="*/ 11171 w 11171"/>
              <a:gd name="T55" fmla="*/ 2894 h 10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171" h="10933">
                <a:moveTo>
                  <a:pt x="10849" y="2013"/>
                </a:moveTo>
                <a:lnTo>
                  <a:pt x="5645" y="4133"/>
                </a:lnTo>
                <a:lnTo>
                  <a:pt x="428" y="2013"/>
                </a:lnTo>
                <a:lnTo>
                  <a:pt x="5633" y="0"/>
                </a:lnTo>
                <a:lnTo>
                  <a:pt x="10849" y="2013"/>
                </a:lnTo>
                <a:close/>
                <a:moveTo>
                  <a:pt x="0" y="2894"/>
                </a:moveTo>
                <a:lnTo>
                  <a:pt x="5192" y="5062"/>
                </a:lnTo>
                <a:lnTo>
                  <a:pt x="5192" y="10933"/>
                </a:lnTo>
                <a:cubicBezTo>
                  <a:pt x="4779" y="10751"/>
                  <a:pt x="4351" y="10560"/>
                  <a:pt x="3906" y="10362"/>
                </a:cubicBezTo>
                <a:cubicBezTo>
                  <a:pt x="3525" y="10195"/>
                  <a:pt x="3094" y="10008"/>
                  <a:pt x="2614" y="9802"/>
                </a:cubicBezTo>
                <a:cubicBezTo>
                  <a:pt x="2134" y="9595"/>
                  <a:pt x="1651" y="9389"/>
                  <a:pt x="1167" y="9182"/>
                </a:cubicBezTo>
                <a:cubicBezTo>
                  <a:pt x="992" y="9103"/>
                  <a:pt x="833" y="8998"/>
                  <a:pt x="690" y="8867"/>
                </a:cubicBezTo>
                <a:cubicBezTo>
                  <a:pt x="547" y="8736"/>
                  <a:pt x="424" y="8593"/>
                  <a:pt x="321" y="8438"/>
                </a:cubicBezTo>
                <a:cubicBezTo>
                  <a:pt x="218" y="8283"/>
                  <a:pt x="139" y="8119"/>
                  <a:pt x="83" y="7944"/>
                </a:cubicBezTo>
                <a:cubicBezTo>
                  <a:pt x="27" y="7769"/>
                  <a:pt x="0" y="7599"/>
                  <a:pt x="0" y="7432"/>
                </a:cubicBezTo>
                <a:lnTo>
                  <a:pt x="0" y="2894"/>
                </a:lnTo>
                <a:close/>
                <a:moveTo>
                  <a:pt x="11171" y="2894"/>
                </a:moveTo>
                <a:lnTo>
                  <a:pt x="11171" y="7408"/>
                </a:lnTo>
                <a:cubicBezTo>
                  <a:pt x="11171" y="7614"/>
                  <a:pt x="11131" y="7815"/>
                  <a:pt x="11052" y="8009"/>
                </a:cubicBezTo>
                <a:cubicBezTo>
                  <a:pt x="10972" y="8204"/>
                  <a:pt x="10871" y="8386"/>
                  <a:pt x="10748" y="8557"/>
                </a:cubicBezTo>
                <a:cubicBezTo>
                  <a:pt x="10625" y="8728"/>
                  <a:pt x="10488" y="8879"/>
                  <a:pt x="10337" y="9010"/>
                </a:cubicBezTo>
                <a:cubicBezTo>
                  <a:pt x="10186" y="9141"/>
                  <a:pt x="10039" y="9242"/>
                  <a:pt x="9897" y="9314"/>
                </a:cubicBezTo>
                <a:cubicBezTo>
                  <a:pt x="9476" y="9488"/>
                  <a:pt x="9035" y="9671"/>
                  <a:pt x="8575" y="9861"/>
                </a:cubicBezTo>
                <a:cubicBezTo>
                  <a:pt x="8114" y="10052"/>
                  <a:pt x="7689" y="10227"/>
                  <a:pt x="7300" y="10386"/>
                </a:cubicBezTo>
                <a:cubicBezTo>
                  <a:pt x="6848" y="10576"/>
                  <a:pt x="6403" y="10759"/>
                  <a:pt x="5966" y="10933"/>
                </a:cubicBezTo>
                <a:lnTo>
                  <a:pt x="5966" y="5062"/>
                </a:lnTo>
                <a:lnTo>
                  <a:pt x="11171" y="2894"/>
                </a:lnTo>
                <a:close/>
                <a:moveTo>
                  <a:pt x="11171" y="2894"/>
                </a:move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996546" y="6286596"/>
            <a:ext cx="115307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Company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9667154" y="6286596"/>
            <a:ext cx="2155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Go for your dreams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/>
          <p:nvPr userDrawn="1"/>
        </p:nvSpPr>
        <p:spPr>
          <a:xfrm>
            <a:off x="0" y="5480106"/>
            <a:ext cx="12192000" cy="1377894"/>
          </a:xfrm>
          <a:custGeom>
            <a:avLst/>
            <a:gdLst>
              <a:gd name="connsiteX0" fmla="*/ 12192000 w 12192000"/>
              <a:gd name="connsiteY0" fmla="*/ 0 h 1377894"/>
              <a:gd name="connsiteX1" fmla="*/ 12192000 w 12192000"/>
              <a:gd name="connsiteY1" fmla="*/ 769626 h 1377894"/>
              <a:gd name="connsiteX2" fmla="*/ 12192000 w 12192000"/>
              <a:gd name="connsiteY2" fmla="*/ 1088334 h 1377894"/>
              <a:gd name="connsiteX3" fmla="*/ 12192000 w 12192000"/>
              <a:gd name="connsiteY3" fmla="*/ 1377894 h 1377894"/>
              <a:gd name="connsiteX4" fmla="*/ 0 w 12192000"/>
              <a:gd name="connsiteY4" fmla="*/ 1377894 h 1377894"/>
              <a:gd name="connsiteX5" fmla="*/ 0 w 12192000"/>
              <a:gd name="connsiteY5" fmla="*/ 1088334 h 1377894"/>
              <a:gd name="connsiteX6" fmla="*/ 0 w 12192000"/>
              <a:gd name="connsiteY6" fmla="*/ 769626 h 1377894"/>
              <a:gd name="connsiteX7" fmla="*/ 0 w 12192000"/>
              <a:gd name="connsiteY7" fmla="*/ 1 h 1377894"/>
              <a:gd name="connsiteX8" fmla="*/ 54990 w 12192000"/>
              <a:gd name="connsiteY8" fmla="*/ 35334 h 1377894"/>
              <a:gd name="connsiteX9" fmla="*/ 6096000 w 12192000"/>
              <a:gd name="connsiteY9" fmla="*/ 769626 h 1377894"/>
              <a:gd name="connsiteX10" fmla="*/ 12137010 w 12192000"/>
              <a:gd name="connsiteY10" fmla="*/ 35334 h 137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377894">
                <a:moveTo>
                  <a:pt x="12192000" y="0"/>
                </a:moveTo>
                <a:lnTo>
                  <a:pt x="12192000" y="769626"/>
                </a:lnTo>
                <a:lnTo>
                  <a:pt x="12192000" y="1088334"/>
                </a:lnTo>
                <a:lnTo>
                  <a:pt x="12192000" y="1377894"/>
                </a:lnTo>
                <a:lnTo>
                  <a:pt x="0" y="1377894"/>
                </a:lnTo>
                <a:lnTo>
                  <a:pt x="0" y="1088334"/>
                </a:lnTo>
                <a:lnTo>
                  <a:pt x="0" y="769626"/>
                </a:lnTo>
                <a:lnTo>
                  <a:pt x="0" y="1"/>
                </a:lnTo>
                <a:lnTo>
                  <a:pt x="54990" y="35334"/>
                </a:lnTo>
                <a:cubicBezTo>
                  <a:pt x="855857" y="460746"/>
                  <a:pt x="3257601" y="769626"/>
                  <a:pt x="6096000" y="769626"/>
                </a:cubicBezTo>
                <a:cubicBezTo>
                  <a:pt x="8934400" y="769626"/>
                  <a:pt x="11336144" y="460746"/>
                  <a:pt x="12137010" y="35334"/>
                </a:cubicBezTo>
                <a:close/>
              </a:path>
            </a:pathLst>
          </a:custGeom>
          <a:solidFill>
            <a:srgbClr val="1E4A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ABC83A"/>
              </a:solidFill>
              <a:cs typeface="+mn-ea"/>
              <a:sym typeface="+mn-lt"/>
            </a:endParaRPr>
          </a:p>
        </p:txBody>
      </p:sp>
      <p:sp>
        <p:nvSpPr>
          <p:cNvPr id="4" name="任意多边形: 形状 2"/>
          <p:cNvSpPr/>
          <p:nvPr userDrawn="1"/>
        </p:nvSpPr>
        <p:spPr>
          <a:xfrm>
            <a:off x="0" y="5480106"/>
            <a:ext cx="12192000" cy="1377894"/>
          </a:xfrm>
          <a:custGeom>
            <a:avLst/>
            <a:gdLst>
              <a:gd name="connsiteX0" fmla="*/ 12192000 w 12192000"/>
              <a:gd name="connsiteY0" fmla="*/ 0 h 1377894"/>
              <a:gd name="connsiteX1" fmla="*/ 12192000 w 12192000"/>
              <a:gd name="connsiteY1" fmla="*/ 769626 h 1377894"/>
              <a:gd name="connsiteX2" fmla="*/ 12192000 w 12192000"/>
              <a:gd name="connsiteY2" fmla="*/ 1088334 h 1377894"/>
              <a:gd name="connsiteX3" fmla="*/ 12192000 w 12192000"/>
              <a:gd name="connsiteY3" fmla="*/ 1377894 h 1377894"/>
              <a:gd name="connsiteX4" fmla="*/ 0 w 12192000"/>
              <a:gd name="connsiteY4" fmla="*/ 1377894 h 1377894"/>
              <a:gd name="connsiteX5" fmla="*/ 0 w 12192000"/>
              <a:gd name="connsiteY5" fmla="*/ 1088334 h 1377894"/>
              <a:gd name="connsiteX6" fmla="*/ 0 w 12192000"/>
              <a:gd name="connsiteY6" fmla="*/ 769626 h 1377894"/>
              <a:gd name="connsiteX7" fmla="*/ 0 w 12192000"/>
              <a:gd name="connsiteY7" fmla="*/ 1 h 1377894"/>
              <a:gd name="connsiteX8" fmla="*/ 54990 w 12192000"/>
              <a:gd name="connsiteY8" fmla="*/ 35334 h 1377894"/>
              <a:gd name="connsiteX9" fmla="*/ 6096000 w 12192000"/>
              <a:gd name="connsiteY9" fmla="*/ 769626 h 1377894"/>
              <a:gd name="connsiteX10" fmla="*/ 12137010 w 12192000"/>
              <a:gd name="connsiteY10" fmla="*/ 35334 h 137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377894">
                <a:moveTo>
                  <a:pt x="12192000" y="0"/>
                </a:moveTo>
                <a:lnTo>
                  <a:pt x="12192000" y="769626"/>
                </a:lnTo>
                <a:lnTo>
                  <a:pt x="12192000" y="1088334"/>
                </a:lnTo>
                <a:lnTo>
                  <a:pt x="12192000" y="1377894"/>
                </a:lnTo>
                <a:lnTo>
                  <a:pt x="0" y="1377894"/>
                </a:lnTo>
                <a:lnTo>
                  <a:pt x="0" y="1088334"/>
                </a:lnTo>
                <a:lnTo>
                  <a:pt x="0" y="769626"/>
                </a:lnTo>
                <a:lnTo>
                  <a:pt x="0" y="1"/>
                </a:lnTo>
                <a:lnTo>
                  <a:pt x="54990" y="35334"/>
                </a:lnTo>
                <a:cubicBezTo>
                  <a:pt x="855857" y="460746"/>
                  <a:pt x="3257601" y="769626"/>
                  <a:pt x="6096000" y="769626"/>
                </a:cubicBezTo>
                <a:cubicBezTo>
                  <a:pt x="8934400" y="769626"/>
                  <a:pt x="11336144" y="460746"/>
                  <a:pt x="12137010" y="35334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ABC83A"/>
              </a:solidFill>
              <a:cs typeface="+mn-ea"/>
              <a:sym typeface="+mn-lt"/>
            </a:endParaRPr>
          </a:p>
        </p:txBody>
      </p:sp>
      <p:sp>
        <p:nvSpPr>
          <p:cNvPr id="5" name="1027-797504"/>
          <p:cNvSpPr>
            <a:spLocks noChangeAspect="1"/>
          </p:cNvSpPr>
          <p:nvPr userDrawn="1"/>
        </p:nvSpPr>
        <p:spPr bwMode="auto">
          <a:xfrm>
            <a:off x="510192" y="6286596"/>
            <a:ext cx="377426" cy="369332"/>
          </a:xfrm>
          <a:custGeom>
            <a:avLst/>
            <a:gdLst>
              <a:gd name="T0" fmla="*/ 10849 w 11171"/>
              <a:gd name="T1" fmla="*/ 2013 h 10933"/>
              <a:gd name="T2" fmla="*/ 5645 w 11171"/>
              <a:gd name="T3" fmla="*/ 4133 h 10933"/>
              <a:gd name="T4" fmla="*/ 428 w 11171"/>
              <a:gd name="T5" fmla="*/ 2013 h 10933"/>
              <a:gd name="T6" fmla="*/ 5633 w 11171"/>
              <a:gd name="T7" fmla="*/ 0 h 10933"/>
              <a:gd name="T8" fmla="*/ 10849 w 11171"/>
              <a:gd name="T9" fmla="*/ 2013 h 10933"/>
              <a:gd name="T10" fmla="*/ 0 w 11171"/>
              <a:gd name="T11" fmla="*/ 2894 h 10933"/>
              <a:gd name="T12" fmla="*/ 5192 w 11171"/>
              <a:gd name="T13" fmla="*/ 5062 h 10933"/>
              <a:gd name="T14" fmla="*/ 5192 w 11171"/>
              <a:gd name="T15" fmla="*/ 10933 h 10933"/>
              <a:gd name="T16" fmla="*/ 3906 w 11171"/>
              <a:gd name="T17" fmla="*/ 10362 h 10933"/>
              <a:gd name="T18" fmla="*/ 2614 w 11171"/>
              <a:gd name="T19" fmla="*/ 9802 h 10933"/>
              <a:gd name="T20" fmla="*/ 1167 w 11171"/>
              <a:gd name="T21" fmla="*/ 9182 h 10933"/>
              <a:gd name="T22" fmla="*/ 690 w 11171"/>
              <a:gd name="T23" fmla="*/ 8867 h 10933"/>
              <a:gd name="T24" fmla="*/ 321 w 11171"/>
              <a:gd name="T25" fmla="*/ 8438 h 10933"/>
              <a:gd name="T26" fmla="*/ 83 w 11171"/>
              <a:gd name="T27" fmla="*/ 7944 h 10933"/>
              <a:gd name="T28" fmla="*/ 0 w 11171"/>
              <a:gd name="T29" fmla="*/ 7432 h 10933"/>
              <a:gd name="T30" fmla="*/ 0 w 11171"/>
              <a:gd name="T31" fmla="*/ 2894 h 10933"/>
              <a:gd name="T32" fmla="*/ 11171 w 11171"/>
              <a:gd name="T33" fmla="*/ 2894 h 10933"/>
              <a:gd name="T34" fmla="*/ 11171 w 11171"/>
              <a:gd name="T35" fmla="*/ 7408 h 10933"/>
              <a:gd name="T36" fmla="*/ 11052 w 11171"/>
              <a:gd name="T37" fmla="*/ 8009 h 10933"/>
              <a:gd name="T38" fmla="*/ 10748 w 11171"/>
              <a:gd name="T39" fmla="*/ 8557 h 10933"/>
              <a:gd name="T40" fmla="*/ 10337 w 11171"/>
              <a:gd name="T41" fmla="*/ 9010 h 10933"/>
              <a:gd name="T42" fmla="*/ 9897 w 11171"/>
              <a:gd name="T43" fmla="*/ 9314 h 10933"/>
              <a:gd name="T44" fmla="*/ 8575 w 11171"/>
              <a:gd name="T45" fmla="*/ 9861 h 10933"/>
              <a:gd name="T46" fmla="*/ 7300 w 11171"/>
              <a:gd name="T47" fmla="*/ 10386 h 10933"/>
              <a:gd name="T48" fmla="*/ 5966 w 11171"/>
              <a:gd name="T49" fmla="*/ 10933 h 10933"/>
              <a:gd name="T50" fmla="*/ 5966 w 11171"/>
              <a:gd name="T51" fmla="*/ 5062 h 10933"/>
              <a:gd name="T52" fmla="*/ 11171 w 11171"/>
              <a:gd name="T53" fmla="*/ 2894 h 10933"/>
              <a:gd name="T54" fmla="*/ 11171 w 11171"/>
              <a:gd name="T55" fmla="*/ 2894 h 10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171" h="10933">
                <a:moveTo>
                  <a:pt x="10849" y="2013"/>
                </a:moveTo>
                <a:lnTo>
                  <a:pt x="5645" y="4133"/>
                </a:lnTo>
                <a:lnTo>
                  <a:pt x="428" y="2013"/>
                </a:lnTo>
                <a:lnTo>
                  <a:pt x="5633" y="0"/>
                </a:lnTo>
                <a:lnTo>
                  <a:pt x="10849" y="2013"/>
                </a:lnTo>
                <a:close/>
                <a:moveTo>
                  <a:pt x="0" y="2894"/>
                </a:moveTo>
                <a:lnTo>
                  <a:pt x="5192" y="5062"/>
                </a:lnTo>
                <a:lnTo>
                  <a:pt x="5192" y="10933"/>
                </a:lnTo>
                <a:cubicBezTo>
                  <a:pt x="4779" y="10751"/>
                  <a:pt x="4351" y="10560"/>
                  <a:pt x="3906" y="10362"/>
                </a:cubicBezTo>
                <a:cubicBezTo>
                  <a:pt x="3525" y="10195"/>
                  <a:pt x="3094" y="10008"/>
                  <a:pt x="2614" y="9802"/>
                </a:cubicBezTo>
                <a:cubicBezTo>
                  <a:pt x="2134" y="9595"/>
                  <a:pt x="1651" y="9389"/>
                  <a:pt x="1167" y="9182"/>
                </a:cubicBezTo>
                <a:cubicBezTo>
                  <a:pt x="992" y="9103"/>
                  <a:pt x="833" y="8998"/>
                  <a:pt x="690" y="8867"/>
                </a:cubicBezTo>
                <a:cubicBezTo>
                  <a:pt x="547" y="8736"/>
                  <a:pt x="424" y="8593"/>
                  <a:pt x="321" y="8438"/>
                </a:cubicBezTo>
                <a:cubicBezTo>
                  <a:pt x="218" y="8283"/>
                  <a:pt x="139" y="8119"/>
                  <a:pt x="83" y="7944"/>
                </a:cubicBezTo>
                <a:cubicBezTo>
                  <a:pt x="27" y="7769"/>
                  <a:pt x="0" y="7599"/>
                  <a:pt x="0" y="7432"/>
                </a:cubicBezTo>
                <a:lnTo>
                  <a:pt x="0" y="2894"/>
                </a:lnTo>
                <a:close/>
                <a:moveTo>
                  <a:pt x="11171" y="2894"/>
                </a:moveTo>
                <a:lnTo>
                  <a:pt x="11171" y="7408"/>
                </a:lnTo>
                <a:cubicBezTo>
                  <a:pt x="11171" y="7614"/>
                  <a:pt x="11131" y="7815"/>
                  <a:pt x="11052" y="8009"/>
                </a:cubicBezTo>
                <a:cubicBezTo>
                  <a:pt x="10972" y="8204"/>
                  <a:pt x="10871" y="8386"/>
                  <a:pt x="10748" y="8557"/>
                </a:cubicBezTo>
                <a:cubicBezTo>
                  <a:pt x="10625" y="8728"/>
                  <a:pt x="10488" y="8879"/>
                  <a:pt x="10337" y="9010"/>
                </a:cubicBezTo>
                <a:cubicBezTo>
                  <a:pt x="10186" y="9141"/>
                  <a:pt x="10039" y="9242"/>
                  <a:pt x="9897" y="9314"/>
                </a:cubicBezTo>
                <a:cubicBezTo>
                  <a:pt x="9476" y="9488"/>
                  <a:pt x="9035" y="9671"/>
                  <a:pt x="8575" y="9861"/>
                </a:cubicBezTo>
                <a:cubicBezTo>
                  <a:pt x="8114" y="10052"/>
                  <a:pt x="7689" y="10227"/>
                  <a:pt x="7300" y="10386"/>
                </a:cubicBezTo>
                <a:cubicBezTo>
                  <a:pt x="6848" y="10576"/>
                  <a:pt x="6403" y="10759"/>
                  <a:pt x="5966" y="10933"/>
                </a:cubicBezTo>
                <a:lnTo>
                  <a:pt x="5966" y="5062"/>
                </a:lnTo>
                <a:lnTo>
                  <a:pt x="11171" y="2894"/>
                </a:lnTo>
                <a:close/>
                <a:moveTo>
                  <a:pt x="11171" y="2894"/>
                </a:move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996546" y="6286596"/>
            <a:ext cx="115307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alpha val="50000"/>
                  </a:schemeClr>
                </a:solidFill>
                <a:cs typeface="+mn-ea"/>
                <a:sym typeface="+mn-lt"/>
              </a:rPr>
              <a:t>Company</a:t>
            </a:r>
            <a:endParaRPr lang="zh-CN" altLang="en-US" dirty="0">
              <a:solidFill>
                <a:schemeClr val="bg1">
                  <a:alpha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9667154" y="6286596"/>
            <a:ext cx="2155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alpha val="50000"/>
                  </a:schemeClr>
                </a:solidFill>
                <a:cs typeface="+mn-ea"/>
                <a:sym typeface="+mn-lt"/>
              </a:rPr>
              <a:t>Go for your dreams</a:t>
            </a:r>
            <a:endParaRPr lang="zh-CN" altLang="en-US" dirty="0">
              <a:solidFill>
                <a:schemeClr val="bg1">
                  <a:alpha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5.jpeg"/><Relationship Id="rId5" Type="http://schemas.openxmlformats.org/officeDocument/2006/relationships/tags" Target="../tags/tag6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9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0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7%8A%B6%E6%80%81%E5%AF%84%E5%AD%98%E5%99%A8?fromModule=lemma_inlink" TargetMode="External"/><Relationship Id="rId3" Type="http://schemas.openxmlformats.org/officeDocument/2006/relationships/notesSlide" Target="../notesSlides/notesSlide11.xml"/><Relationship Id="rId7" Type="http://schemas.openxmlformats.org/officeDocument/2006/relationships/hyperlink" Target="https://baike.baidu.com/item/%E7%A8%8B%E5%BA%8F%E8%AE%A1%E6%95%B0%E5%99%A8?fromModule=lemma_inlink" TargetMode="Externa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1.xml"/><Relationship Id="rId6" Type="http://schemas.openxmlformats.org/officeDocument/2006/relationships/hyperlink" Target="https://baike.baidu.com/item/%E9%80%9A%E7%94%A8%E5%AF%84%E5%AD%98%E5%99%A8?fromModule=lemma_inlink" TargetMode="External"/><Relationship Id="rId5" Type="http://schemas.openxmlformats.org/officeDocument/2006/relationships/image" Target="../media/image18.png"/><Relationship Id="rId10" Type="http://schemas.openxmlformats.org/officeDocument/2006/relationships/hyperlink" Target="https://baike.baidu.com/item/%E6%8C%87%E4%BB%A4%E9%9B%86?fromModule=lemma_inlink" TargetMode="External"/><Relationship Id="rId4" Type="http://schemas.openxmlformats.org/officeDocument/2006/relationships/image" Target="../media/image17.jpeg"/><Relationship Id="rId9" Type="http://schemas.openxmlformats.org/officeDocument/2006/relationships/hyperlink" Target="https://baike.baidu.com/item/%E4%BD%93%E7%B3%BB%E7%BB%93%E6%9E%84?fromModule=lemma_inlin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4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notesSlide" Target="../notesSlides/notesSlide14.xml"/><Relationship Id="rId5" Type="http://schemas.openxmlformats.org/officeDocument/2006/relationships/tags" Target="../tags/tag32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3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5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A_组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>
            <p:custDataLst>
              <p:tags r:id="rId1"/>
            </p:custDataLst>
          </p:nvPr>
        </p:nvGrpSpPr>
        <p:grpSpPr>
          <a:xfrm>
            <a:off x="11682247" y="409419"/>
            <a:ext cx="133201" cy="214864"/>
            <a:chOff x="1933765" y="922729"/>
            <a:chExt cx="178884" cy="288554"/>
          </a:xfrm>
        </p:grpSpPr>
        <p:sp>
          <p:nvSpPr>
            <p:cNvPr id="15" name="矩形 14"/>
            <p:cNvSpPr/>
            <p:nvPr/>
          </p:nvSpPr>
          <p:spPr>
            <a:xfrm>
              <a:off x="1933765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 Regular" panose="020B0502040204020203" charset="-122"/>
                <a:ea typeface="Microsoft YaHei Regular" panose="020B0502040204020203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066930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 Regular" panose="020B0502040204020203" charset="-122"/>
                <a:ea typeface="Microsoft YaHei Regular" panose="020B0502040204020203" charset="-122"/>
              </a:endParaRPr>
            </a:p>
          </p:txBody>
        </p:sp>
      </p:grpSp>
      <p:sp>
        <p:nvSpPr>
          <p:cNvPr id="21" name="PA_L-Shape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>
            <p:custDataLst>
              <p:tags r:id="rId2"/>
            </p:custDataLst>
          </p:nvPr>
        </p:nvSpPr>
        <p:spPr>
          <a:xfrm rot="13500000" flipV="1">
            <a:off x="11637988" y="2793562"/>
            <a:ext cx="156604" cy="156604"/>
          </a:xfrm>
          <a:prstGeom prst="corner">
            <a:avLst>
              <a:gd name="adj1" fmla="val 23242"/>
              <a:gd name="adj2" fmla="val 19897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 Regular" panose="020B0502040204020203" charset="-122"/>
              <a:ea typeface="Microsoft YaHei Regular" panose="020B0502040204020203" charset="-122"/>
            </a:endParaRPr>
          </a:p>
        </p:txBody>
      </p:sp>
      <p:cxnSp>
        <p:nvCxnSpPr>
          <p:cNvPr id="25" name="PA_直线连接符 2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>
            <p:custDataLst>
              <p:tags r:id="rId3"/>
            </p:custDataLst>
          </p:nvPr>
        </p:nvCxnSpPr>
        <p:spPr>
          <a:xfrm>
            <a:off x="1553371" y="6323809"/>
            <a:ext cx="7184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A_直线连接符 2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>
            <p:custDataLst>
              <p:tags r:id="rId4"/>
            </p:custDataLst>
          </p:nvPr>
        </p:nvCxnSpPr>
        <p:spPr>
          <a:xfrm>
            <a:off x="11716290" y="1068631"/>
            <a:ext cx="0" cy="13336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5" name="object 8" descr="e7d195523061f1c01d60fa9f1cfcbfb3d7dea265119d71e15FBB43640B43E9A75E03FE54C774D5D4779ED45933E78901D3CB0E69E39D04A9E1E9B25CF060C4BCA4D072860494D0D8E683C2FE58414E15877B695135D6CEB30962CF2075449C804E6F29D49CE62F2EB207CEA50615BC9B65D91765878A06D1A54029FD44ADE983229E43F72FFED854"/>
          <p:cNvSpPr txBox="1"/>
          <p:nvPr/>
        </p:nvSpPr>
        <p:spPr>
          <a:xfrm>
            <a:off x="6125210" y="2622550"/>
            <a:ext cx="3584575" cy="426720"/>
          </a:xfrm>
          <a:prstGeom prst="rect">
            <a:avLst/>
          </a:prstGeom>
        </p:spPr>
        <p:txBody>
          <a:bodyPr lIns="0" tIns="0" rIns="0" bIns="0"/>
          <a:lstStyle/>
          <a:p>
            <a:pPr marL="7620" defTabSz="544195">
              <a:defRPr/>
            </a:pPr>
            <a:r>
              <a:rPr lang="zh-CN" altLang="en-US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汇报人</a:t>
            </a:r>
            <a:r>
              <a:rPr lang="en-US" altLang="zh-CN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:</a:t>
            </a:r>
            <a:r>
              <a:rPr lang="zh-CN" altLang="en-US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胡天磊、金之谦</a:t>
            </a:r>
          </a:p>
        </p:txBody>
      </p:sp>
      <p:sp>
        <p:nvSpPr>
          <p:cNvPr id="48" name="文本框 47"/>
          <p:cNvSpPr txBox="1"/>
          <p:nvPr>
            <p:custDataLst>
              <p:tags r:id="rId5"/>
            </p:custDataLst>
          </p:nvPr>
        </p:nvSpPr>
        <p:spPr>
          <a:xfrm>
            <a:off x="6013450" y="972820"/>
            <a:ext cx="4697730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44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操作系统</a:t>
            </a:r>
          </a:p>
          <a:p>
            <a:pPr algn="l" fontAlgn="auto">
              <a:lnSpc>
                <a:spcPct val="130000"/>
              </a:lnSpc>
            </a:pPr>
            <a:r>
              <a:rPr lang="zh-CN" altLang="en-US" sz="2000" spc="500" dirty="0">
                <a:solidFill>
                  <a:srgbClr val="064480"/>
                </a:solidFill>
                <a:latin typeface="微软雅黑" panose="020B0503020204020204" charset="-122"/>
                <a:ea typeface="Microsoft YaHei Regular" panose="020B0502040204020203" charset="-122"/>
                <a:cs typeface="Microsoft YaHei Regular" panose="020B0502040204020203" charset="-122"/>
              </a:rPr>
              <a:t>多级页表</a:t>
            </a:r>
            <a:endParaRPr lang="zh-CN" altLang="en-US" sz="2000" spc="500" dirty="0">
              <a:solidFill>
                <a:srgbClr val="064480"/>
              </a:solidFill>
              <a:uFillTx/>
              <a:latin typeface="微软雅黑" panose="020B0503020204020204" charset="-122"/>
              <a:ea typeface="Microsoft YaHei Regular" panose="020B0502040204020203" charset="-122"/>
              <a:cs typeface="Microsoft YaHei Regular" panose="020B0502040204020203" charset="-122"/>
            </a:endParaRP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755775" y="734060"/>
            <a:ext cx="1415415" cy="561975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  <p:sp>
        <p:nvSpPr>
          <p:cNvPr id="22" name="任意多边形 4"/>
          <p:cNvSpPr/>
          <p:nvPr/>
        </p:nvSpPr>
        <p:spPr>
          <a:xfrm flipH="1">
            <a:off x="-63500" y="-1905"/>
            <a:ext cx="1287145" cy="6858000"/>
          </a:xfrm>
          <a:custGeom>
            <a:avLst/>
            <a:gdLst>
              <a:gd name="connsiteX0" fmla="*/ 1568340 w 4848224"/>
              <a:gd name="connsiteY0" fmla="*/ 0 h 6858000"/>
              <a:gd name="connsiteX1" fmla="*/ 4848224 w 4848224"/>
              <a:gd name="connsiteY1" fmla="*/ 0 h 6858000"/>
              <a:gd name="connsiteX2" fmla="*/ 4848224 w 4848224"/>
              <a:gd name="connsiteY2" fmla="*/ 6858000 h 6858000"/>
              <a:gd name="connsiteX3" fmla="*/ 1568340 w 4848224"/>
              <a:gd name="connsiteY3" fmla="*/ 6858000 h 6858000"/>
              <a:gd name="connsiteX4" fmla="*/ 1486188 w 4848224"/>
              <a:gd name="connsiteY4" fmla="*/ 6786838 h 6858000"/>
              <a:gd name="connsiteX5" fmla="*/ 0 w 4848224"/>
              <a:gd name="connsiteY5" fmla="*/ 3429000 h 6858000"/>
              <a:gd name="connsiteX6" fmla="*/ 1486188 w 4848224"/>
              <a:gd name="connsiteY6" fmla="*/ 7116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8224" h="6858000">
                <a:moveTo>
                  <a:pt x="1568340" y="0"/>
                </a:moveTo>
                <a:lnTo>
                  <a:pt x="4848224" y="0"/>
                </a:lnTo>
                <a:lnTo>
                  <a:pt x="4848224" y="6858000"/>
                </a:lnTo>
                <a:lnTo>
                  <a:pt x="1568340" y="6858000"/>
                </a:lnTo>
                <a:lnTo>
                  <a:pt x="1486188" y="6786838"/>
                </a:lnTo>
                <a:cubicBezTo>
                  <a:pt x="573191" y="5957026"/>
                  <a:pt x="0" y="4759951"/>
                  <a:pt x="0" y="3429000"/>
                </a:cubicBezTo>
                <a:cubicBezTo>
                  <a:pt x="0" y="2098050"/>
                  <a:pt x="573191" y="900975"/>
                  <a:pt x="1486188" y="71162"/>
                </a:cubicBezTo>
                <a:close/>
              </a:path>
            </a:pathLst>
          </a:custGeom>
          <a:solidFill>
            <a:srgbClr val="104B83">
              <a:alpha val="9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23" name="任意多边形 4"/>
          <p:cNvSpPr/>
          <p:nvPr/>
        </p:nvSpPr>
        <p:spPr>
          <a:xfrm flipH="1">
            <a:off x="-64135" y="0"/>
            <a:ext cx="1036955" cy="6858000"/>
          </a:xfrm>
          <a:custGeom>
            <a:avLst/>
            <a:gdLst>
              <a:gd name="connsiteX0" fmla="*/ 1568340 w 4848224"/>
              <a:gd name="connsiteY0" fmla="*/ 0 h 6858000"/>
              <a:gd name="connsiteX1" fmla="*/ 4848224 w 4848224"/>
              <a:gd name="connsiteY1" fmla="*/ 0 h 6858000"/>
              <a:gd name="connsiteX2" fmla="*/ 4848224 w 4848224"/>
              <a:gd name="connsiteY2" fmla="*/ 6858000 h 6858000"/>
              <a:gd name="connsiteX3" fmla="*/ 1568340 w 4848224"/>
              <a:gd name="connsiteY3" fmla="*/ 6858000 h 6858000"/>
              <a:gd name="connsiteX4" fmla="*/ 1486188 w 4848224"/>
              <a:gd name="connsiteY4" fmla="*/ 6786838 h 6858000"/>
              <a:gd name="connsiteX5" fmla="*/ 0 w 4848224"/>
              <a:gd name="connsiteY5" fmla="*/ 3429000 h 6858000"/>
              <a:gd name="connsiteX6" fmla="*/ 1486188 w 4848224"/>
              <a:gd name="connsiteY6" fmla="*/ 7116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8224" h="6858000">
                <a:moveTo>
                  <a:pt x="1568340" y="0"/>
                </a:moveTo>
                <a:lnTo>
                  <a:pt x="4848224" y="0"/>
                </a:lnTo>
                <a:lnTo>
                  <a:pt x="4848224" y="6858000"/>
                </a:lnTo>
                <a:lnTo>
                  <a:pt x="1568340" y="6858000"/>
                </a:lnTo>
                <a:lnTo>
                  <a:pt x="1486188" y="6786838"/>
                </a:lnTo>
                <a:cubicBezTo>
                  <a:pt x="573191" y="5957026"/>
                  <a:pt x="0" y="4759951"/>
                  <a:pt x="0" y="3429000"/>
                </a:cubicBezTo>
                <a:cubicBezTo>
                  <a:pt x="0" y="2098050"/>
                  <a:pt x="573191" y="900975"/>
                  <a:pt x="1486188" y="71162"/>
                </a:cubicBezTo>
                <a:close/>
              </a:path>
            </a:pathLst>
          </a:custGeom>
          <a:solidFill>
            <a:srgbClr val="033F7B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9" name="PA_文本框 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>
            <p:custDataLst>
              <p:tags r:id="rId7"/>
            </p:custDataLst>
          </p:nvPr>
        </p:nvSpPr>
        <p:spPr>
          <a:xfrm rot="5400000">
            <a:off x="-2142631" y="3364040"/>
            <a:ext cx="519039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1100">
                <a:solidFill>
                  <a:schemeClr val="bg1">
                    <a:lumMod val="85000"/>
                  </a:schemeClr>
                </a:solidFill>
                <a:latin typeface="Microsoft YaHei Regular" panose="020B0502040204020203" charset="-122"/>
                <a:ea typeface="Microsoft YaHei Regular" panose="020B0502040204020203" charset="-122"/>
                <a:cs typeface="Open Sans" panose="020B0606030504020204" charset="0"/>
              </a:rPr>
              <a:t>shanghai university</a:t>
            </a:r>
          </a:p>
        </p:txBody>
      </p:sp>
      <p:sp>
        <p:nvSpPr>
          <p:cNvPr id="14" name="PA_矩形 1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>
            <p:custDataLst>
              <p:tags r:id="rId8"/>
            </p:custDataLst>
          </p:nvPr>
        </p:nvSpPr>
        <p:spPr>
          <a:xfrm>
            <a:off x="376452" y="318346"/>
            <a:ext cx="152231" cy="152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 Regular" panose="020B0502040204020203" charset="-122"/>
              <a:ea typeface="Microsoft YaHei Regular" panose="020B050204020402020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45895" y="5180965"/>
            <a:ext cx="235521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上善若水 海纳百川</a:t>
            </a:r>
          </a:p>
          <a:p>
            <a:pPr algn="dist">
              <a:lnSpc>
                <a:spcPct val="150000"/>
              </a:lnSpc>
            </a:pPr>
            <a:r>
              <a:rPr lang="zh-CN" altLang="en-US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大道明德 学用济世   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1" cstate="screen"/>
          <a:srcRect/>
          <a:stretch>
            <a:fillRect/>
          </a:stretch>
        </p:blipFill>
        <p:spPr>
          <a:xfrm>
            <a:off x="6125301" y="3440090"/>
            <a:ext cx="4993274" cy="2898324"/>
          </a:xfrm>
          <a:prstGeom prst="rect">
            <a:avLst/>
          </a:prstGeom>
        </p:spPr>
      </p:pic>
      <p:sp>
        <p:nvSpPr>
          <p:cNvPr id="13" name="任意多边形: 形状 123"/>
          <p:cNvSpPr/>
          <p:nvPr/>
        </p:nvSpPr>
        <p:spPr>
          <a:xfrm flipH="1">
            <a:off x="6125210" y="3439795"/>
            <a:ext cx="4979035" cy="2898775"/>
          </a:xfrm>
          <a:custGeom>
            <a:avLst/>
            <a:gdLst>
              <a:gd name="connsiteX0" fmla="*/ 0 w 3422650"/>
              <a:gd name="connsiteY0" fmla="*/ 0 h 2502340"/>
              <a:gd name="connsiteX1" fmla="*/ 3422650 w 3422650"/>
              <a:gd name="connsiteY1" fmla="*/ 0 h 2502340"/>
              <a:gd name="connsiteX2" fmla="*/ 3422650 w 3422650"/>
              <a:gd name="connsiteY2" fmla="*/ 2502340 h 2502340"/>
              <a:gd name="connsiteX3" fmla="*/ 0 w 3422650"/>
              <a:gd name="connsiteY3" fmla="*/ 2502340 h 2502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2650" h="2502340">
                <a:moveTo>
                  <a:pt x="0" y="0"/>
                </a:moveTo>
                <a:lnTo>
                  <a:pt x="3422650" y="0"/>
                </a:lnTo>
                <a:lnTo>
                  <a:pt x="3422650" y="2502340"/>
                </a:lnTo>
                <a:lnTo>
                  <a:pt x="0" y="2502340"/>
                </a:lnTo>
                <a:close/>
              </a:path>
            </a:pathLst>
          </a:custGeom>
          <a:solidFill>
            <a:srgbClr val="06447F">
              <a:alpha val="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682095" y="6153150"/>
            <a:ext cx="34290" cy="2146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 Regular" panose="020B0502040204020203" charset="-122"/>
              <a:ea typeface="Microsoft YaHei Regular" panose="020B0502040204020203" charset="-122"/>
            </a:endParaRPr>
          </a:p>
        </p:txBody>
      </p:sp>
      <p:sp>
        <p:nvSpPr>
          <p:cNvPr id="4" name="object 8" descr="e7d195523061f1c01d60fa9f1cfcbfb3d7dea265119d71e15FBB43640B43E9A75E03FE54C774D5D4779ED45933E78901D3CB0E69E39D04A9E1E9B25CF060C4BCA4D072860494D0D8E683C2FE58414E15877B695135D6CEB30962CF2075449C804E6F29D49CE62F2EB207CEA50615BC9B65D91765878A06D1A54029FD44ADE983229E43F72FFED854"/>
          <p:cNvSpPr txBox="1"/>
          <p:nvPr/>
        </p:nvSpPr>
        <p:spPr>
          <a:xfrm>
            <a:off x="6125210" y="2982595"/>
            <a:ext cx="3584575" cy="426720"/>
          </a:xfrm>
          <a:prstGeom prst="rect">
            <a:avLst/>
          </a:prstGeom>
        </p:spPr>
        <p:txBody>
          <a:bodyPr lIns="0" tIns="0" rIns="0" bIns="0"/>
          <a:lstStyle/>
          <a:p>
            <a:pPr marL="7620" defTabSz="544195">
              <a:defRPr/>
            </a:pPr>
            <a:r>
              <a:rPr lang="zh-CN" altLang="en-US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小组成员</a:t>
            </a:r>
            <a:r>
              <a:rPr lang="en-US" altLang="zh-CN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:</a:t>
            </a:r>
            <a:r>
              <a:rPr lang="zh-CN" altLang="en-US" sz="2000" b="1" dirty="0">
                <a:solidFill>
                  <a:srgbClr val="064480"/>
                </a:solidFill>
                <a:latin typeface="Microsoft YaHei Regular" panose="020B0502040204020203" charset="-122"/>
                <a:ea typeface="Microsoft YaHei Regular" panose="020B0502040204020203" charset="-122"/>
                <a:cs typeface="Microsoft YaHei Regular" panose="020B0502040204020203" charset="-122"/>
              </a:rPr>
              <a:t>胡才郁、张俊雄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721360" y="2816225"/>
            <a:ext cx="7882890" cy="1531620"/>
          </a:xfrm>
          <a:prstGeom prst="rect">
            <a:avLst/>
          </a:prstGeom>
          <a:ln>
            <a:noFill/>
          </a:ln>
        </p:spPr>
        <p:txBody>
          <a:bodyPr wrap="square">
            <a:noAutofit/>
          </a:bodyPr>
          <a:lstStyle/>
          <a:p>
            <a:pPr marL="457200" indent="-457200" algn="just">
              <a:lnSpc>
                <a:spcPct val="160000"/>
              </a:lnSpc>
              <a:buFont typeface="+mj-ea"/>
              <a:buAutoNum type="circleNumDbPlain"/>
            </a:pPr>
            <a:r>
              <a:rPr lang="zh-CN" altLang="en-US" dirty="0"/>
              <a:t>PAE：置0表示10-10-12分页；置1表示2-9-9-12分页。</a:t>
            </a:r>
          </a:p>
          <a:p>
            <a:pPr marL="457200" indent="-457200" algn="just">
              <a:lnSpc>
                <a:spcPct val="160000"/>
              </a:lnSpc>
              <a:buFont typeface="+mj-ea"/>
              <a:buAutoNum type="circleNumDbPlain"/>
            </a:pPr>
            <a:r>
              <a:rPr lang="zh-CN" altLang="en-US" dirty="0"/>
              <a:t>PSE：PS位的总开关，置1时启用PS位，置0时不启用PS位（所有页都是4KB小页）</a:t>
            </a:r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984744" y="426695"/>
            <a:ext cx="221043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CR4</a:t>
            </a: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寄存器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图片 105"/>
          <p:cNvPicPr/>
          <p:nvPr/>
        </p:nvPicPr>
        <p:blipFill>
          <a:blip r:embed="rId4"/>
          <a:stretch>
            <a:fillRect/>
          </a:stretch>
        </p:blipFill>
        <p:spPr>
          <a:xfrm>
            <a:off x="2334895" y="1368425"/>
            <a:ext cx="7637145" cy="13411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7" name="图片 106"/>
          <p:cNvPicPr/>
          <p:nvPr/>
        </p:nvPicPr>
        <p:blipFill>
          <a:blip r:embed="rId5"/>
          <a:stretch>
            <a:fillRect/>
          </a:stretch>
        </p:blipFill>
        <p:spPr>
          <a:xfrm>
            <a:off x="1911985" y="4347845"/>
            <a:ext cx="7900035" cy="2266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111323" y="1792547"/>
            <a:ext cx="3794130" cy="397147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indent="431800" algn="just">
              <a:lnSpc>
                <a:spcPct val="160000"/>
              </a:lnSpc>
            </a:pPr>
            <a:r>
              <a:rPr lang="en-US" altLang="zh-CN" sz="2000" dirty="0"/>
              <a:t>4KB</a:t>
            </a:r>
            <a:r>
              <a:rPr lang="zh-CN" altLang="en-US" sz="2000" dirty="0"/>
              <a:t>分页方式采用</a:t>
            </a:r>
            <a:r>
              <a:rPr lang="zh-CN" altLang="en-US" sz="2000" dirty="0">
                <a:solidFill>
                  <a:srgbClr val="FF0000"/>
                </a:solidFill>
              </a:rPr>
              <a:t>两级分页方式。</a:t>
            </a:r>
            <a:r>
              <a:rPr lang="zh-CN" altLang="en-US" sz="2000" dirty="0"/>
              <a:t>第一级有一个</a:t>
            </a:r>
            <a:r>
              <a:rPr lang="en-US" altLang="zh-CN" sz="2000" dirty="0"/>
              <a:t>4KB</a:t>
            </a:r>
            <a:r>
              <a:rPr lang="zh-CN" altLang="en-US" sz="2000" dirty="0"/>
              <a:t>的页目录表，可存放</a:t>
            </a:r>
            <a:r>
              <a:rPr lang="en-US" altLang="zh-CN" sz="2000" dirty="0"/>
              <a:t>1024</a:t>
            </a:r>
            <a:r>
              <a:rPr lang="zh-CN" altLang="en-US" sz="2000" dirty="0"/>
              <a:t>个页目录项，称之为高级管理，第二级有一个</a:t>
            </a:r>
            <a:r>
              <a:rPr lang="en-US" altLang="zh-CN" sz="2000" dirty="0"/>
              <a:t>4KB</a:t>
            </a:r>
            <a:r>
              <a:rPr lang="zh-CN" altLang="en-US" sz="2000" dirty="0"/>
              <a:t>的页表，可以存放</a:t>
            </a:r>
            <a:r>
              <a:rPr lang="en-US" altLang="zh-CN" sz="2000" dirty="0"/>
              <a:t>1024</a:t>
            </a:r>
            <a:r>
              <a:rPr lang="zh-CN" altLang="en-US" sz="2000" dirty="0"/>
              <a:t>个页表项，称之为低级管理。页目录项与页表项均为</a:t>
            </a:r>
            <a:r>
              <a:rPr lang="en-US" altLang="zh-CN" sz="2000" dirty="0"/>
              <a:t>32</a:t>
            </a:r>
            <a:r>
              <a:rPr lang="zh-CN" altLang="en-US" sz="2000" dirty="0"/>
              <a:t>位</a:t>
            </a:r>
            <a:r>
              <a:rPr lang="en-US" altLang="zh-CN" sz="2000" dirty="0"/>
              <a:t>(4</a:t>
            </a:r>
            <a:r>
              <a:rPr lang="zh-CN" altLang="en-US" sz="2000" dirty="0"/>
              <a:t>字节</a:t>
            </a:r>
            <a:r>
              <a:rPr lang="en-US" altLang="zh-CN" sz="2000" dirty="0"/>
              <a:t>)</a:t>
            </a:r>
            <a:r>
              <a:rPr lang="zh-CN" altLang="en-US" sz="2000" dirty="0"/>
              <a:t>，如图</a:t>
            </a:r>
            <a:r>
              <a:rPr lang="en-US" altLang="zh-CN" sz="2000" dirty="0"/>
              <a:t>3-17</a:t>
            </a:r>
            <a:r>
              <a:rPr lang="zh-CN" altLang="en-US" sz="2000" dirty="0"/>
              <a:t>所示。</a:t>
            </a:r>
            <a:endParaRPr lang="zh-CN" altLang="en-US" sz="1400" dirty="0"/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768125" y="426695"/>
            <a:ext cx="2643672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4KB</a:t>
            </a: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分页方式</a:t>
            </a:r>
            <a:endParaRPr lang="zh-CN" altLang="en-US" sz="3200" b="1" noProof="0" dirty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859" y="1693238"/>
            <a:ext cx="7781302" cy="417009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699194" y="426695"/>
            <a:ext cx="2781531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4MB</a:t>
            </a: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分页方式</a:t>
            </a:r>
            <a:endParaRPr lang="zh-CN" altLang="en-US" sz="3200" b="1" noProof="0" dirty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7173" y="1447883"/>
            <a:ext cx="4303204" cy="4656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2000" dirty="0"/>
              <a:t>将</a:t>
            </a:r>
            <a:r>
              <a:rPr lang="en-US" altLang="zh-CN" sz="2000" dirty="0"/>
              <a:t>32</a:t>
            </a:r>
            <a:r>
              <a:rPr lang="zh-CN" altLang="en-US" sz="2000" dirty="0"/>
              <a:t>位线性地址分为</a:t>
            </a:r>
            <a:r>
              <a:rPr lang="en-US" altLang="zh-CN" sz="2000" dirty="0"/>
              <a:t>2</a:t>
            </a:r>
            <a:r>
              <a:rPr lang="zh-CN" altLang="en-US" sz="2000" dirty="0"/>
              <a:t>个字段，页面（号）</a:t>
            </a:r>
            <a:r>
              <a:rPr lang="en-US" altLang="zh-CN" sz="2000" dirty="0"/>
              <a:t>10</a:t>
            </a:r>
            <a:r>
              <a:rPr lang="zh-CN" altLang="en-US" sz="2000" dirty="0"/>
              <a:t>位，偏移量</a:t>
            </a:r>
            <a:r>
              <a:rPr lang="en-US" altLang="zh-CN" sz="2000" dirty="0"/>
              <a:t>22</a:t>
            </a:r>
            <a:r>
              <a:rPr lang="zh-CN" altLang="en-US" sz="2000" dirty="0"/>
              <a:t>位，采用</a:t>
            </a:r>
            <a:r>
              <a:rPr lang="zh-CN" altLang="en-US" sz="2000" dirty="0">
                <a:solidFill>
                  <a:srgbClr val="FF0000"/>
                </a:solidFill>
              </a:rPr>
              <a:t>单级页表分页方式。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2000" dirty="0"/>
              <a:t>由于页面（号）仅</a:t>
            </a:r>
            <a:r>
              <a:rPr lang="en-US" altLang="zh-CN" sz="2000" dirty="0"/>
              <a:t>10</a:t>
            </a:r>
            <a:r>
              <a:rPr lang="zh-CN" altLang="en-US" sz="2000" dirty="0"/>
              <a:t>位，页表中共有</a:t>
            </a:r>
            <a:r>
              <a:rPr lang="en-US" altLang="zh-CN" sz="2000" dirty="0"/>
              <a:t>1024</a:t>
            </a:r>
            <a:r>
              <a:rPr lang="zh-CN" altLang="en-US" sz="2000" dirty="0"/>
              <a:t>个页表项，每个页表项</a:t>
            </a:r>
            <a:r>
              <a:rPr lang="en-US" altLang="zh-CN" sz="2000" dirty="0"/>
              <a:t>32</a:t>
            </a:r>
            <a:r>
              <a:rPr lang="zh-CN" altLang="en-US" sz="2000" dirty="0"/>
              <a:t>位，页表仅占</a:t>
            </a:r>
            <a:r>
              <a:rPr lang="en-US" altLang="zh-CN" sz="2000" dirty="0"/>
              <a:t>4KB,</a:t>
            </a:r>
            <a:r>
              <a:rPr lang="zh-CN" altLang="en-US" sz="2000" dirty="0"/>
              <a:t>这是</a:t>
            </a:r>
            <a:r>
              <a:rPr lang="en-US" altLang="zh-CN" sz="2000" dirty="0"/>
              <a:t>Pentium</a:t>
            </a:r>
            <a:r>
              <a:rPr lang="zh-CN" altLang="en-US" sz="2000" dirty="0"/>
              <a:t>较</a:t>
            </a:r>
            <a:r>
              <a:rPr lang="en-US" altLang="zh-CN" sz="2000" dirty="0"/>
              <a:t>80386/80486</a:t>
            </a:r>
            <a:r>
              <a:rPr lang="zh-CN" altLang="en-US" sz="2000" dirty="0"/>
              <a:t>增加的分页方式。全系统只有一个页表，由控制寄存器</a:t>
            </a:r>
            <a:r>
              <a:rPr lang="en-US" altLang="zh-CN" sz="2000" dirty="0"/>
              <a:t>CR3</a:t>
            </a:r>
            <a:r>
              <a:rPr lang="zh-CN" altLang="en-US" sz="2000" dirty="0"/>
              <a:t>指向页表的起始地址。</a:t>
            </a:r>
            <a:r>
              <a:rPr lang="en-US" altLang="zh-CN" sz="2000" dirty="0"/>
              <a:t>4MB</a:t>
            </a:r>
            <a:r>
              <a:rPr lang="zh-CN" altLang="en-US" sz="2000" dirty="0"/>
              <a:t>分页方式的地址转换如图</a:t>
            </a:r>
            <a:r>
              <a:rPr lang="en-US" altLang="zh-CN" sz="2000" dirty="0"/>
              <a:t>3-19</a:t>
            </a:r>
            <a:r>
              <a:rPr lang="zh-CN" altLang="en-US" sz="2000" dirty="0"/>
              <a:t>所示。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646" y="1673200"/>
            <a:ext cx="7465019" cy="413492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873118" y="426695"/>
            <a:ext cx="2433680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ARM</a:t>
            </a: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处理器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591" y="3989422"/>
            <a:ext cx="3853045" cy="2742684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590" y="539234"/>
            <a:ext cx="3901907" cy="3194687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575038" y="1502710"/>
            <a:ext cx="649018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ARM</a:t>
            </a:r>
            <a:r>
              <a:rPr lang="zh-CN" altLang="en-US" dirty="0"/>
              <a:t>处理器是英国</a:t>
            </a:r>
            <a:r>
              <a:rPr lang="en-US" altLang="zh-CN" dirty="0"/>
              <a:t>Acorn</a:t>
            </a:r>
            <a:r>
              <a:rPr lang="zh-CN" altLang="en-US" dirty="0"/>
              <a:t>有限公司设计的低功耗成本的第一款</a:t>
            </a:r>
            <a:r>
              <a:rPr lang="en-US" altLang="zh-CN" dirty="0"/>
              <a:t>RISC</a:t>
            </a:r>
            <a:r>
              <a:rPr lang="zh-CN" altLang="en-US" dirty="0"/>
              <a:t>微处理器。全称为</a:t>
            </a:r>
            <a:r>
              <a:rPr lang="en-US" altLang="zh-CN" dirty="0"/>
              <a:t>Advanced RISC Machine</a:t>
            </a:r>
            <a:r>
              <a:rPr lang="zh-CN" altLang="en-US" dirty="0"/>
              <a:t>。</a:t>
            </a:r>
            <a:r>
              <a:rPr lang="en-US" altLang="zh-CN" dirty="0"/>
              <a:t>ARM</a:t>
            </a:r>
            <a:r>
              <a:rPr lang="zh-CN" altLang="en-US" dirty="0"/>
              <a:t>处理器本身是</a:t>
            </a:r>
            <a:r>
              <a:rPr lang="en-US" altLang="zh-CN" dirty="0"/>
              <a:t>32</a:t>
            </a:r>
            <a:r>
              <a:rPr lang="zh-CN" altLang="en-US" dirty="0"/>
              <a:t>位设计，但也配备</a:t>
            </a:r>
            <a:r>
              <a:rPr lang="en-US" altLang="zh-CN" dirty="0"/>
              <a:t>16</a:t>
            </a:r>
            <a:r>
              <a:rPr lang="zh-CN" altLang="en-US" dirty="0"/>
              <a:t>位指令集，一般来讲比等价</a:t>
            </a:r>
            <a:r>
              <a:rPr lang="en-US" altLang="zh-CN" dirty="0"/>
              <a:t>32</a:t>
            </a:r>
            <a:r>
              <a:rPr lang="zh-CN" altLang="en-US" dirty="0"/>
              <a:t>位代码节省达</a:t>
            </a:r>
            <a:r>
              <a:rPr lang="en-US" altLang="zh-CN" dirty="0"/>
              <a:t>35%</a:t>
            </a:r>
            <a:r>
              <a:rPr lang="zh-CN" altLang="en-US" dirty="0"/>
              <a:t>，却能保留</a:t>
            </a:r>
            <a:r>
              <a:rPr lang="en-US" altLang="zh-CN" dirty="0"/>
              <a:t>32</a:t>
            </a:r>
            <a:r>
              <a:rPr lang="zh-CN" altLang="en-US" dirty="0"/>
              <a:t>位系统的所有优势。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寄存器结构</a:t>
            </a:r>
            <a:endParaRPr lang="zh-CN" altLang="en-US" dirty="0"/>
          </a:p>
          <a:p>
            <a:r>
              <a:rPr lang="en-US" altLang="zh-CN" dirty="0"/>
              <a:t>ARM</a:t>
            </a:r>
            <a:r>
              <a:rPr lang="zh-CN" altLang="en-US" dirty="0"/>
              <a:t>处理器共有</a:t>
            </a:r>
            <a:r>
              <a:rPr lang="en-US" altLang="zh-CN" dirty="0"/>
              <a:t>37</a:t>
            </a:r>
            <a:r>
              <a:rPr lang="zh-CN" altLang="en-US" dirty="0"/>
              <a:t>个寄存器，被分为若干个组（</a:t>
            </a:r>
            <a:r>
              <a:rPr lang="en-US" altLang="zh-CN" dirty="0"/>
              <a:t>BANK</a:t>
            </a:r>
            <a:r>
              <a:rPr lang="zh-CN" altLang="en-US" dirty="0"/>
              <a:t>），这些寄存器包括：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　</a:t>
            </a:r>
            <a:r>
              <a:rPr lang="en-US" altLang="zh-CN" dirty="0"/>
              <a:t>31</a:t>
            </a:r>
            <a:r>
              <a:rPr lang="zh-CN" altLang="en-US" dirty="0"/>
              <a:t>个</a:t>
            </a:r>
            <a:r>
              <a:rPr lang="zh-CN" altLang="en-US" dirty="0">
                <a:hlinkClick r:id="rId6"/>
              </a:rPr>
              <a:t>通用寄存器</a:t>
            </a:r>
            <a:r>
              <a:rPr lang="zh-CN" altLang="en-US" dirty="0"/>
              <a:t>，包括</a:t>
            </a:r>
            <a:r>
              <a:rPr lang="zh-CN" altLang="en-US" dirty="0">
                <a:hlinkClick r:id="rId7"/>
              </a:rPr>
              <a:t>程序计数器</a:t>
            </a:r>
            <a:r>
              <a:rPr lang="zh-CN" altLang="en-US" dirty="0"/>
              <a:t>（</a:t>
            </a:r>
            <a:r>
              <a:rPr lang="en-US" altLang="zh-CN" dirty="0"/>
              <a:t>PC</a:t>
            </a:r>
            <a:r>
              <a:rPr lang="zh-CN" altLang="en-US" dirty="0"/>
              <a:t>指针），均为</a:t>
            </a:r>
            <a:r>
              <a:rPr lang="en-US" altLang="zh-CN" dirty="0"/>
              <a:t>32</a:t>
            </a:r>
            <a:r>
              <a:rPr lang="zh-CN" altLang="en-US" dirty="0"/>
              <a:t>位的寄存器。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　</a:t>
            </a:r>
            <a:r>
              <a:rPr lang="en-US" altLang="zh-CN" dirty="0"/>
              <a:t>6</a:t>
            </a:r>
            <a:r>
              <a:rPr lang="zh-CN" altLang="en-US" dirty="0"/>
              <a:t>个</a:t>
            </a:r>
            <a:r>
              <a:rPr lang="zh-CN" altLang="en-US" dirty="0">
                <a:hlinkClick r:id="rId8"/>
              </a:rPr>
              <a:t>状态寄存器</a:t>
            </a:r>
            <a:r>
              <a:rPr lang="zh-CN" altLang="en-US" dirty="0"/>
              <a:t>，用以标识</a:t>
            </a:r>
            <a:r>
              <a:rPr lang="en-US" altLang="zh-CN" dirty="0"/>
              <a:t>CPU</a:t>
            </a:r>
            <a:r>
              <a:rPr lang="zh-CN" altLang="en-US" dirty="0"/>
              <a:t>的工作状态及程序的运行状态，均为</a:t>
            </a:r>
            <a:r>
              <a:rPr lang="en-US" altLang="zh-CN" dirty="0"/>
              <a:t>32</a:t>
            </a:r>
            <a:r>
              <a:rPr lang="zh-CN" altLang="en-US" dirty="0"/>
              <a:t>位，只使用了其中的一部分。</a:t>
            </a:r>
          </a:p>
          <a:p>
            <a:r>
              <a:rPr lang="zh-CN" altLang="en-US" b="1" dirty="0"/>
              <a:t>指令结构</a:t>
            </a:r>
            <a:endParaRPr lang="zh-CN" altLang="en-US" dirty="0"/>
          </a:p>
          <a:p>
            <a:r>
              <a:rPr lang="en-US" altLang="zh-CN" dirty="0"/>
              <a:t>ARM</a:t>
            </a:r>
            <a:r>
              <a:rPr lang="zh-CN" altLang="en-US" dirty="0"/>
              <a:t>微处理器的在较新的</a:t>
            </a:r>
            <a:r>
              <a:rPr lang="zh-CN" altLang="en-US" dirty="0">
                <a:hlinkClick r:id="rId9"/>
              </a:rPr>
              <a:t>体系结构</a:t>
            </a:r>
            <a:r>
              <a:rPr lang="zh-CN" altLang="en-US" dirty="0"/>
              <a:t>中支持两种</a:t>
            </a:r>
            <a:r>
              <a:rPr lang="zh-CN" altLang="en-US" dirty="0">
                <a:hlinkClick r:id="rId10"/>
              </a:rPr>
              <a:t>指令集</a:t>
            </a:r>
            <a:r>
              <a:rPr lang="zh-CN" altLang="en-US" dirty="0"/>
              <a:t>：</a:t>
            </a:r>
            <a:r>
              <a:rPr lang="en-US" altLang="zh-CN" dirty="0"/>
              <a:t>ARM</a:t>
            </a:r>
            <a:r>
              <a:rPr lang="zh-CN" altLang="en-US" dirty="0"/>
              <a:t>指令集和</a:t>
            </a:r>
            <a:r>
              <a:rPr lang="en-US" altLang="zh-CN" dirty="0"/>
              <a:t>Thumb</a:t>
            </a:r>
            <a:r>
              <a:rPr lang="zh-CN" altLang="en-US" dirty="0"/>
              <a:t>指令集。其中，</a:t>
            </a:r>
            <a:r>
              <a:rPr lang="en-US" altLang="zh-CN" dirty="0"/>
              <a:t>ARM</a:t>
            </a:r>
            <a:r>
              <a:rPr lang="zh-CN" altLang="en-US" dirty="0"/>
              <a:t>指令为</a:t>
            </a:r>
            <a:r>
              <a:rPr lang="en-US" altLang="zh-CN" dirty="0"/>
              <a:t>32</a:t>
            </a:r>
            <a:r>
              <a:rPr lang="zh-CN" altLang="en-US" dirty="0"/>
              <a:t>位的长度，</a:t>
            </a:r>
            <a:r>
              <a:rPr lang="en-US" altLang="zh-CN" dirty="0"/>
              <a:t>Thumb</a:t>
            </a:r>
            <a:r>
              <a:rPr lang="zh-CN" altLang="en-US" dirty="0"/>
              <a:t>指令为</a:t>
            </a:r>
            <a:r>
              <a:rPr lang="en-US" altLang="zh-CN" dirty="0"/>
              <a:t>16</a:t>
            </a:r>
            <a:r>
              <a:rPr lang="zh-CN" altLang="en-US" dirty="0"/>
              <a:t>位长度。</a:t>
            </a:r>
            <a:r>
              <a:rPr lang="en-US" altLang="zh-CN" dirty="0"/>
              <a:t>Thumb</a:t>
            </a:r>
            <a:r>
              <a:rPr lang="zh-CN" altLang="en-US" dirty="0"/>
              <a:t>指令集为</a:t>
            </a:r>
            <a:r>
              <a:rPr lang="en-US" altLang="zh-CN" dirty="0"/>
              <a:t>ARM</a:t>
            </a:r>
            <a:r>
              <a:rPr lang="zh-CN" altLang="en-US" dirty="0"/>
              <a:t>指令集的功能子集，但与等价的</a:t>
            </a:r>
            <a:r>
              <a:rPr lang="en-US" altLang="zh-CN" dirty="0"/>
              <a:t>ARM</a:t>
            </a:r>
            <a:r>
              <a:rPr lang="zh-CN" altLang="en-US" dirty="0"/>
              <a:t>代码相比较，可节省</a:t>
            </a:r>
            <a:r>
              <a:rPr lang="en-US" altLang="zh-CN" dirty="0"/>
              <a:t>30%</a:t>
            </a:r>
            <a:r>
              <a:rPr lang="zh-CN" altLang="en-US" dirty="0"/>
              <a:t>～</a:t>
            </a:r>
            <a:r>
              <a:rPr lang="en-US" altLang="zh-CN" dirty="0"/>
              <a:t>40%</a:t>
            </a:r>
            <a:r>
              <a:rPr lang="zh-CN" altLang="en-US" dirty="0"/>
              <a:t>以上的存储空间，同时具备</a:t>
            </a:r>
            <a:r>
              <a:rPr lang="en-US" altLang="zh-CN" dirty="0"/>
              <a:t>32</a:t>
            </a:r>
            <a:r>
              <a:rPr lang="zh-CN" altLang="en-US"/>
              <a:t>位代码的所有优点。</a:t>
            </a:r>
          </a:p>
          <a:p>
            <a:endParaRPr lang="zh-CN" altLang="en-US" dirty="0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235396" y="426695"/>
            <a:ext cx="1709122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ARM32</a:t>
            </a:r>
            <a:endParaRPr lang="zh-CN" altLang="en-US" sz="3200" b="1" noProof="0" dirty="0">
              <a:ln>
                <a:noFill/>
              </a:ln>
              <a:solidFill>
                <a:srgbClr val="06448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17683" y="2165363"/>
            <a:ext cx="36542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32bit</a:t>
            </a:r>
            <a:r>
              <a:rPr lang="zh-CN" altLang="en-US" sz="2000" dirty="0"/>
              <a:t>的</a:t>
            </a:r>
            <a:r>
              <a:rPr lang="en-US" altLang="zh-CN" sz="2000" dirty="0"/>
              <a:t>Linux</a:t>
            </a:r>
            <a:r>
              <a:rPr lang="zh-CN" altLang="en-US" sz="2000" dirty="0"/>
              <a:t>采用三级映射：</a:t>
            </a:r>
            <a:r>
              <a:rPr lang="en-US" altLang="zh-CN" sz="2000" dirty="0"/>
              <a:t>PGD--&gt;PMD--&gt;PTE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64bit</a:t>
            </a:r>
            <a:r>
              <a:rPr lang="zh-CN" altLang="en-US" sz="2000" dirty="0"/>
              <a:t>的</a:t>
            </a:r>
            <a:r>
              <a:rPr lang="en-US" altLang="zh-CN" sz="2000" dirty="0"/>
              <a:t>Linux</a:t>
            </a:r>
            <a:r>
              <a:rPr lang="zh-CN" altLang="en-US" sz="2000" dirty="0"/>
              <a:t>采用四级映射：</a:t>
            </a:r>
            <a:r>
              <a:rPr lang="en-US" altLang="zh-CN" sz="2000" dirty="0"/>
              <a:t>PGD--&gt;PUD--&gt;PMD--&gt;PTE</a:t>
            </a:r>
            <a:r>
              <a:rPr lang="zh-CN" altLang="en-US" sz="2000" dirty="0"/>
              <a:t>，多了个</a:t>
            </a:r>
            <a:r>
              <a:rPr lang="en-US" altLang="zh-CN" sz="2000" dirty="0"/>
              <a:t>PUD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  <a:p>
            <a:r>
              <a:rPr lang="zh-CN" altLang="en-US" sz="2000" dirty="0"/>
              <a:t>在</a:t>
            </a:r>
            <a:r>
              <a:rPr lang="en-US" altLang="zh-CN" sz="2000" dirty="0"/>
              <a:t>ARM32 Linux</a:t>
            </a:r>
            <a:r>
              <a:rPr lang="zh-CN" altLang="en-US" sz="2000" dirty="0"/>
              <a:t>采用</a:t>
            </a:r>
            <a:r>
              <a:rPr lang="zh-CN" altLang="en-US" sz="2000" dirty="0">
                <a:solidFill>
                  <a:srgbClr val="FF0000"/>
                </a:solidFill>
              </a:rPr>
              <a:t>两层映射</a:t>
            </a:r>
            <a:r>
              <a:rPr lang="zh-CN" altLang="en-US" sz="2000" dirty="0"/>
              <a:t>，省略了</a:t>
            </a:r>
            <a:r>
              <a:rPr lang="en-US" altLang="zh-CN" sz="2000" dirty="0"/>
              <a:t>PMD</a:t>
            </a:r>
            <a:r>
              <a:rPr lang="zh-CN" altLang="en-US" sz="2000" dirty="0"/>
              <a:t>。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56" y="1566008"/>
            <a:ext cx="8204639" cy="46939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20817322">
            <a:off x="-773348" y="-477217"/>
            <a:ext cx="6480194" cy="738663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205" h="11632">
                <a:moveTo>
                  <a:pt x="2438" y="0"/>
                </a:moveTo>
                <a:lnTo>
                  <a:pt x="9185" y="1563"/>
                </a:lnTo>
                <a:lnTo>
                  <a:pt x="9198" y="1583"/>
                </a:lnTo>
                <a:cubicBezTo>
                  <a:pt x="9851" y="2578"/>
                  <a:pt x="10205" y="3645"/>
                  <a:pt x="10205" y="4754"/>
                </a:cubicBezTo>
                <a:cubicBezTo>
                  <a:pt x="10205" y="7429"/>
                  <a:pt x="8148" y="9853"/>
                  <a:pt x="4812" y="11622"/>
                </a:cubicBezTo>
                <a:lnTo>
                  <a:pt x="4792" y="11632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20817322">
            <a:off x="-817436" y="-461850"/>
            <a:ext cx="6398930" cy="68572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077" h="10799">
                <a:moveTo>
                  <a:pt x="2438" y="0"/>
                </a:moveTo>
                <a:lnTo>
                  <a:pt x="8323" y="1364"/>
                </a:lnTo>
                <a:lnTo>
                  <a:pt x="8330" y="1370"/>
                </a:lnTo>
                <a:cubicBezTo>
                  <a:pt x="9438" y="2332"/>
                  <a:pt x="10077" y="3467"/>
                  <a:pt x="10077" y="4683"/>
                </a:cubicBezTo>
                <a:cubicBezTo>
                  <a:pt x="10077" y="7615"/>
                  <a:pt x="6356" y="10079"/>
                  <a:pt x="1317" y="10782"/>
                </a:cubicBezTo>
                <a:lnTo>
                  <a:pt x="1194" y="10799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任意多边形 14"/>
          <p:cNvSpPr/>
          <p:nvPr/>
        </p:nvSpPr>
        <p:spPr>
          <a:xfrm rot="20817322">
            <a:off x="-772237" y="-460317"/>
            <a:ext cx="6224504" cy="6131089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802" h="9655">
                <a:moveTo>
                  <a:pt x="2237" y="0"/>
                </a:moveTo>
                <a:lnTo>
                  <a:pt x="8518" y="1455"/>
                </a:lnTo>
                <a:lnTo>
                  <a:pt x="8555" y="1492"/>
                </a:lnTo>
                <a:cubicBezTo>
                  <a:pt x="9350" y="2283"/>
                  <a:pt x="9802" y="3195"/>
                  <a:pt x="9802" y="4165"/>
                </a:cubicBezTo>
                <a:cubicBezTo>
                  <a:pt x="9802" y="7174"/>
                  <a:pt x="5451" y="9617"/>
                  <a:pt x="56" y="9655"/>
                </a:cubicBezTo>
                <a:lnTo>
                  <a:pt x="0" y="9655"/>
                </a:lnTo>
                <a:lnTo>
                  <a:pt x="2237" y="0"/>
                </a:lnTo>
                <a:close/>
              </a:path>
            </a:pathLst>
          </a:custGeom>
          <a:solidFill>
            <a:srgbClr val="033F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0817322">
            <a:off x="-5515578" y="4519"/>
            <a:ext cx="10923270" cy="56012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202" h="8821">
                <a:moveTo>
                  <a:pt x="9681" y="125"/>
                </a:moveTo>
                <a:lnTo>
                  <a:pt x="16096" y="1611"/>
                </a:lnTo>
                <a:lnTo>
                  <a:pt x="16125" y="1640"/>
                </a:lnTo>
                <a:cubicBezTo>
                  <a:pt x="16811" y="2334"/>
                  <a:pt x="17202" y="3134"/>
                  <a:pt x="17202" y="3985"/>
                </a:cubicBezTo>
                <a:cubicBezTo>
                  <a:pt x="17202" y="6656"/>
                  <a:pt x="13351" y="8821"/>
                  <a:pt x="8601" y="8821"/>
                </a:cubicBezTo>
                <a:cubicBezTo>
                  <a:pt x="8304" y="8821"/>
                  <a:pt x="8011" y="8812"/>
                  <a:pt x="7722" y="8796"/>
                </a:cubicBezTo>
                <a:lnTo>
                  <a:pt x="7673" y="8793"/>
                </a:lnTo>
                <a:lnTo>
                  <a:pt x="9681" y="125"/>
                </a:lnTo>
                <a:close/>
                <a:moveTo>
                  <a:pt x="3727" y="0"/>
                </a:moveTo>
                <a:lnTo>
                  <a:pt x="2074" y="7134"/>
                </a:lnTo>
                <a:lnTo>
                  <a:pt x="2030" y="7106"/>
                </a:lnTo>
                <a:cubicBezTo>
                  <a:pt x="764" y="6263"/>
                  <a:pt x="0" y="5174"/>
                  <a:pt x="0" y="3985"/>
                </a:cubicBezTo>
                <a:cubicBezTo>
                  <a:pt x="0" y="2336"/>
                  <a:pt x="1467" y="881"/>
                  <a:pt x="3707" y="8"/>
                </a:cubicBezTo>
                <a:lnTo>
                  <a:pt x="3727" y="0"/>
                </a:lnTo>
                <a:close/>
              </a:path>
            </a:pathLst>
          </a:custGeom>
          <a:blipFill dpi="0" rotWithShape="0">
            <a:blip r:embed="rId3" cstate="screen"/>
            <a:srcRect/>
            <a:stretch>
              <a:fillRect l="3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577455" y="3064510"/>
            <a:ext cx="41014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5400" dirty="0"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TLB</a:t>
            </a:r>
            <a:r>
              <a:rPr lang="zh-CN" altLang="en-US" sz="5400" dirty="0"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访问时间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983" y="1535394"/>
            <a:ext cx="182760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solidFill>
                  <a:srgbClr val="033F7B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586595" y="5432425"/>
            <a:ext cx="1275080" cy="50673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4" name="任意多边形 3"/>
          <p:cNvSpPr/>
          <p:nvPr/>
        </p:nvSpPr>
        <p:spPr>
          <a:xfrm rot="20817322">
            <a:off x="-686435" y="-502920"/>
            <a:ext cx="6030595" cy="560514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533" h="8696">
                <a:moveTo>
                  <a:pt x="2008" y="0"/>
                </a:moveTo>
                <a:lnTo>
                  <a:pt x="8423" y="1486"/>
                </a:lnTo>
                <a:cubicBezTo>
                  <a:pt x="9132" y="2163"/>
                  <a:pt x="9544" y="3077"/>
                  <a:pt x="9529" y="3860"/>
                </a:cubicBezTo>
                <a:cubicBezTo>
                  <a:pt x="9667" y="6175"/>
                  <a:pt x="6316" y="8172"/>
                  <a:pt x="2900" y="8568"/>
                </a:cubicBezTo>
                <a:lnTo>
                  <a:pt x="2688" y="8595"/>
                </a:lnTo>
                <a:lnTo>
                  <a:pt x="2474" y="8618"/>
                </a:lnTo>
                <a:lnTo>
                  <a:pt x="2258" y="8638"/>
                </a:lnTo>
                <a:lnTo>
                  <a:pt x="2040" y="8656"/>
                </a:lnTo>
                <a:lnTo>
                  <a:pt x="1821" y="8670"/>
                </a:lnTo>
                <a:lnTo>
                  <a:pt x="1600" y="8681"/>
                </a:lnTo>
                <a:lnTo>
                  <a:pt x="1378" y="8689"/>
                </a:lnTo>
                <a:lnTo>
                  <a:pt x="1153" y="8694"/>
                </a:lnTo>
                <a:lnTo>
                  <a:pt x="928" y="8696"/>
                </a:lnTo>
                <a:cubicBezTo>
                  <a:pt x="608" y="8695"/>
                  <a:pt x="348" y="8688"/>
                  <a:pt x="0" y="8668"/>
                </a:cubicBezTo>
                <a:lnTo>
                  <a:pt x="2008" y="0"/>
                </a:lnTo>
                <a:close/>
              </a:path>
            </a:pathLst>
          </a:custGeom>
          <a:solidFill>
            <a:srgbClr val="06447F">
              <a:alpha val="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476036" y="1929254"/>
            <a:ext cx="6543664" cy="446846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· 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在多级页表结构中，由于需要逐层访问各级页表和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页表项来找到实际的物理地址，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系统耗费在访存的时间通常会较长。</a:t>
            </a: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· </a:t>
            </a:r>
            <a:r>
              <a:rPr lang="en-US" altLang="zh-CN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（</a:t>
            </a:r>
            <a:r>
              <a:rPr lang="en-US" altLang="zh-CN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Translation Lookaside Buffer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）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则是一种高速缓存，用于提高多级页表的查询速度。它具有固定数目的空间槽，用于存储最近使用过的页表项，其搜索关键字为虚存地址，结果为实际物理地址。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 algn="just">
              <a:lnSpc>
                <a:spcPct val="160000"/>
              </a:lnSpc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· 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当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CPU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需要访问内存时，会先查询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，如果能够在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中找到对应的页表项，则可以大大缩短访问内存的时间。如果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中没有找到对应的页表项，才会进行多级页表的查询。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 algn="just">
              <a:lnSpc>
                <a:spcPct val="16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610764" y="1486846"/>
            <a:ext cx="4051684" cy="4876800"/>
            <a:chOff x="-554177" y="1200727"/>
            <a:chExt cx="4996873" cy="3362037"/>
          </a:xfrm>
          <a:blipFill dpi="0" rotWithShape="1">
            <a:blip r:embed="rId4"/>
            <a:srcRect/>
            <a:stretch>
              <a:fillRect/>
            </a:stretch>
          </a:blipFill>
        </p:grpSpPr>
        <p:sp>
          <p:nvSpPr>
            <p:cNvPr id="31" name="矩形: 圆角 30"/>
            <p:cNvSpPr/>
            <p:nvPr userDrawn="1"/>
          </p:nvSpPr>
          <p:spPr>
            <a:xfrm>
              <a:off x="187811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2" name="矩形: 圆角 31"/>
            <p:cNvSpPr/>
            <p:nvPr userDrawn="1"/>
          </p:nvSpPr>
          <p:spPr>
            <a:xfrm>
              <a:off x="929799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3" name="矩形: 圆角 32"/>
            <p:cNvSpPr/>
            <p:nvPr userDrawn="1"/>
          </p:nvSpPr>
          <p:spPr>
            <a:xfrm>
              <a:off x="1671787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4" name="矩形: 圆角 33"/>
            <p:cNvSpPr/>
            <p:nvPr userDrawn="1"/>
          </p:nvSpPr>
          <p:spPr>
            <a:xfrm>
              <a:off x="2413775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5" name="矩形: 圆角 34"/>
            <p:cNvSpPr/>
            <p:nvPr userDrawn="1"/>
          </p:nvSpPr>
          <p:spPr>
            <a:xfrm>
              <a:off x="3155763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8" name="矩形: 圆角 37"/>
            <p:cNvSpPr/>
            <p:nvPr userDrawn="1"/>
          </p:nvSpPr>
          <p:spPr>
            <a:xfrm>
              <a:off x="-554177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9" name="矩形: 圆角 48"/>
            <p:cNvSpPr/>
            <p:nvPr userDrawn="1"/>
          </p:nvSpPr>
          <p:spPr>
            <a:xfrm>
              <a:off x="3897751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206554" y="426695"/>
            <a:ext cx="1766830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TLB</a:t>
            </a: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简介</a:t>
            </a:r>
            <a:endParaRPr lang="zh-CN" altLang="en-US" sz="3200" b="1" noProof="0" dirty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6">
            <a:extLst>
              <a:ext uri="{FF2B5EF4-FFF2-40B4-BE49-F238E27FC236}">
                <a16:creationId xmlns:a16="http://schemas.microsoft.com/office/drawing/2014/main" id="{6090D9A6-0F87-AB68-F76A-73363FFA1A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4295" y="311125"/>
            <a:ext cx="3751348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TLB</a:t>
            </a: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cache</a:t>
            </a: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的区别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8C5FD3E-26C7-8766-830B-502F70FBE680}"/>
              </a:ext>
            </a:extLst>
          </p:cNvPr>
          <p:cNvCxnSpPr/>
          <p:nvPr/>
        </p:nvCxnSpPr>
        <p:spPr>
          <a:xfrm>
            <a:off x="5923764" y="13048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>
            <a:extLst>
              <a:ext uri="{FF2B5EF4-FFF2-40B4-BE49-F238E27FC236}">
                <a16:creationId xmlns:a16="http://schemas.microsoft.com/office/drawing/2014/main" id="{8C814BC3-0443-AE18-9FAB-A81925FB4FA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5" name="iSḻïḋe">
              <a:extLst>
                <a:ext uri="{FF2B5EF4-FFF2-40B4-BE49-F238E27FC236}">
                  <a16:creationId xmlns:a16="http://schemas.microsoft.com/office/drawing/2014/main" id="{93CA4F64-5BD2-09CF-6480-62D7311759A5}"/>
                </a:ext>
              </a:extLst>
            </p:cNvPr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8" name="ïšlïḑê">
                <a:extLst>
                  <a:ext uri="{FF2B5EF4-FFF2-40B4-BE49-F238E27FC236}">
                    <a16:creationId xmlns:a16="http://schemas.microsoft.com/office/drawing/2014/main" id="{86165BF8-092C-D2F3-FFFB-A2E2B80B947E}"/>
                  </a:ext>
                </a:extLst>
              </p:cNvPr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9" name="ïsḻïḑe">
                <a:extLst>
                  <a:ext uri="{FF2B5EF4-FFF2-40B4-BE49-F238E27FC236}">
                    <a16:creationId xmlns:a16="http://schemas.microsoft.com/office/drawing/2014/main" id="{26F1A76A-C981-4776-A529-058FE1033C40}"/>
                  </a:ext>
                </a:extLst>
              </p:cNvPr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lîḋé">
                <a:extLst>
                  <a:ext uri="{FF2B5EF4-FFF2-40B4-BE49-F238E27FC236}">
                    <a16:creationId xmlns:a16="http://schemas.microsoft.com/office/drawing/2014/main" id="{A9DEE35D-A7A1-B1E5-ED02-5FE44768A60F}"/>
                  </a:ext>
                </a:extLst>
              </p:cNvPr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iṩ1îḍê">
                <a:extLst>
                  <a:ext uri="{FF2B5EF4-FFF2-40B4-BE49-F238E27FC236}">
                    <a16:creationId xmlns:a16="http://schemas.microsoft.com/office/drawing/2014/main" id="{A6F92DDC-7F70-2DCE-EC3E-3A3D24C5FC62}"/>
                  </a:ext>
                </a:extLst>
              </p:cNvPr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2" name="îṩ1îḓé">
                <a:extLst>
                  <a:ext uri="{FF2B5EF4-FFF2-40B4-BE49-F238E27FC236}">
                    <a16:creationId xmlns:a16="http://schemas.microsoft.com/office/drawing/2014/main" id="{5ABCCC1F-A709-67A9-AB57-E6F9A4269C5D}"/>
                  </a:ext>
                </a:extLst>
              </p:cNvPr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3" name="ïšḷíḓê">
                <a:extLst>
                  <a:ext uri="{FF2B5EF4-FFF2-40B4-BE49-F238E27FC236}">
                    <a16:creationId xmlns:a16="http://schemas.microsoft.com/office/drawing/2014/main" id="{52EC2710-9A70-1827-171C-D4EBCD3461A5}"/>
                  </a:ext>
                </a:extLst>
              </p:cNvPr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4" name="isļîḓè">
                <a:extLst>
                  <a:ext uri="{FF2B5EF4-FFF2-40B4-BE49-F238E27FC236}">
                    <a16:creationId xmlns:a16="http://schemas.microsoft.com/office/drawing/2014/main" id="{CA32AE68-C7DF-BD60-A3A2-C6AE789DAAE1}"/>
                  </a:ext>
                </a:extLst>
              </p:cNvPr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íślîḍe">
                <a:extLst>
                  <a:ext uri="{FF2B5EF4-FFF2-40B4-BE49-F238E27FC236}">
                    <a16:creationId xmlns:a16="http://schemas.microsoft.com/office/drawing/2014/main" id="{5919F1FD-0334-8A22-0BAF-7A8D6FDB6B8A}"/>
                  </a:ext>
                </a:extLst>
              </p:cNvPr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śļídê">
                <a:extLst>
                  <a:ext uri="{FF2B5EF4-FFF2-40B4-BE49-F238E27FC236}">
                    <a16:creationId xmlns:a16="http://schemas.microsoft.com/office/drawing/2014/main" id="{9540FAA9-7738-5E8F-75BF-0B0303CFA4C8}"/>
                  </a:ext>
                </a:extLst>
              </p:cNvPr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7" name="iṡļíḍe">
                <a:extLst>
                  <a:ext uri="{FF2B5EF4-FFF2-40B4-BE49-F238E27FC236}">
                    <a16:creationId xmlns:a16="http://schemas.microsoft.com/office/drawing/2014/main" id="{949A651F-C723-5A5E-44F6-75D3D63B41D1}"/>
                  </a:ext>
                </a:extLst>
              </p:cNvPr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8" name="ïsliďê">
                <a:extLst>
                  <a:ext uri="{FF2B5EF4-FFF2-40B4-BE49-F238E27FC236}">
                    <a16:creationId xmlns:a16="http://schemas.microsoft.com/office/drawing/2014/main" id="{2D5E08E5-2833-CEBA-885A-0E6ECBEC2D45}"/>
                  </a:ext>
                </a:extLst>
              </p:cNvPr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9" name="íṩ1íḑe">
                <a:extLst>
                  <a:ext uri="{FF2B5EF4-FFF2-40B4-BE49-F238E27FC236}">
                    <a16:creationId xmlns:a16="http://schemas.microsoft.com/office/drawing/2014/main" id="{89038B4B-27DC-6566-D09B-8167C19AD715}"/>
                  </a:ext>
                </a:extLst>
              </p:cNvPr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0" name="iṩļïḋe">
                <a:extLst>
                  <a:ext uri="{FF2B5EF4-FFF2-40B4-BE49-F238E27FC236}">
                    <a16:creationId xmlns:a16="http://schemas.microsoft.com/office/drawing/2014/main" id="{07002EAE-F692-D416-9954-8232B787766A}"/>
                  </a:ext>
                </a:extLst>
              </p:cNvPr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1" name="îš1iďé">
                <a:extLst>
                  <a:ext uri="{FF2B5EF4-FFF2-40B4-BE49-F238E27FC236}">
                    <a16:creationId xmlns:a16="http://schemas.microsoft.com/office/drawing/2014/main" id="{DEBBE0F3-AF48-6799-0FC1-56B3CEF2AF58}"/>
                  </a:ext>
                </a:extLst>
              </p:cNvPr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2" name="iṩḷïdè">
                <a:extLst>
                  <a:ext uri="{FF2B5EF4-FFF2-40B4-BE49-F238E27FC236}">
                    <a16:creationId xmlns:a16="http://schemas.microsoft.com/office/drawing/2014/main" id="{B98D9162-CC14-4566-D2B7-7531B82668FB}"/>
                  </a:ext>
                </a:extLst>
              </p:cNvPr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3" name="íŝḷíďé">
                <a:extLst>
                  <a:ext uri="{FF2B5EF4-FFF2-40B4-BE49-F238E27FC236}">
                    <a16:creationId xmlns:a16="http://schemas.microsoft.com/office/drawing/2014/main" id="{15B9D04F-CE63-DF69-4980-A1E29452C778}"/>
                  </a:ext>
                </a:extLst>
              </p:cNvPr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4" name="ïsľíḋê">
                <a:extLst>
                  <a:ext uri="{FF2B5EF4-FFF2-40B4-BE49-F238E27FC236}">
                    <a16:creationId xmlns:a16="http://schemas.microsoft.com/office/drawing/2014/main" id="{DA3C2CD6-948B-1A73-FA15-306052898E30}"/>
                  </a:ext>
                </a:extLst>
              </p:cNvPr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5" name="iṩḷíḍé">
                <a:extLst>
                  <a:ext uri="{FF2B5EF4-FFF2-40B4-BE49-F238E27FC236}">
                    <a16:creationId xmlns:a16="http://schemas.microsoft.com/office/drawing/2014/main" id="{641478A6-5721-D753-7A61-D09421A1878E}"/>
                  </a:ext>
                </a:extLst>
              </p:cNvPr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6" name="iṩ1íḑè">
                <a:extLst>
                  <a:ext uri="{FF2B5EF4-FFF2-40B4-BE49-F238E27FC236}">
                    <a16:creationId xmlns:a16="http://schemas.microsoft.com/office/drawing/2014/main" id="{9AE99E02-9D12-B7FF-3AC1-25EE12318E74}"/>
                  </a:ext>
                </a:extLst>
              </p:cNvPr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7" name="ïŝlïḋè">
                <a:extLst>
                  <a:ext uri="{FF2B5EF4-FFF2-40B4-BE49-F238E27FC236}">
                    <a16:creationId xmlns:a16="http://schemas.microsoft.com/office/drawing/2014/main" id="{E171821F-9EEA-4A9D-4EF7-EF11BCE62FAD}"/>
                  </a:ext>
                </a:extLst>
              </p:cNvPr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8" name="ïṣlîďê">
                <a:extLst>
                  <a:ext uri="{FF2B5EF4-FFF2-40B4-BE49-F238E27FC236}">
                    <a16:creationId xmlns:a16="http://schemas.microsoft.com/office/drawing/2014/main" id="{F37A1E5C-49A8-6A5B-25A0-8994880B5905}"/>
                  </a:ext>
                </a:extLst>
              </p:cNvPr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6" name="îSľîdè">
              <a:extLst>
                <a:ext uri="{FF2B5EF4-FFF2-40B4-BE49-F238E27FC236}">
                  <a16:creationId xmlns:a16="http://schemas.microsoft.com/office/drawing/2014/main" id="{A31BC35E-453B-1D9F-0F42-F3118F88B40C}"/>
                </a:ext>
              </a:extLst>
            </p:cNvPr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9" name="íṥļïḓe">
                <a:extLst>
                  <a:ext uri="{FF2B5EF4-FFF2-40B4-BE49-F238E27FC236}">
                    <a16:creationId xmlns:a16="http://schemas.microsoft.com/office/drawing/2014/main" id="{85FF95EE-E2C2-C116-7675-97C6AA3D7ECC}"/>
                  </a:ext>
                </a:extLst>
              </p:cNvPr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îśļiďè">
                <a:extLst>
                  <a:ext uri="{FF2B5EF4-FFF2-40B4-BE49-F238E27FC236}">
                    <a16:creationId xmlns:a16="http://schemas.microsoft.com/office/drawing/2014/main" id="{8299D65E-899D-3183-C349-102B330059FE}"/>
                  </a:ext>
                </a:extLst>
              </p:cNvPr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1" name="ïṣ1íḑé">
                <a:extLst>
                  <a:ext uri="{FF2B5EF4-FFF2-40B4-BE49-F238E27FC236}">
                    <a16:creationId xmlns:a16="http://schemas.microsoft.com/office/drawing/2014/main" id="{9AE821A6-AABA-C046-E002-86474CB7C743}"/>
                  </a:ext>
                </a:extLst>
              </p:cNvPr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2" name="íS1íḑe">
                <a:extLst>
                  <a:ext uri="{FF2B5EF4-FFF2-40B4-BE49-F238E27FC236}">
                    <a16:creationId xmlns:a16="http://schemas.microsoft.com/office/drawing/2014/main" id="{81ADB7F2-E844-560A-4EA8-5A9733772910}"/>
                  </a:ext>
                </a:extLst>
              </p:cNvPr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í$ḻïḍé">
                <a:extLst>
                  <a:ext uri="{FF2B5EF4-FFF2-40B4-BE49-F238E27FC236}">
                    <a16:creationId xmlns:a16="http://schemas.microsoft.com/office/drawing/2014/main" id="{4E53D7F1-266A-C47A-6229-0BFB8243DA34}"/>
                  </a:ext>
                </a:extLst>
              </p:cNvPr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îṩļïdê">
                <a:extLst>
                  <a:ext uri="{FF2B5EF4-FFF2-40B4-BE49-F238E27FC236}">
                    <a16:creationId xmlns:a16="http://schemas.microsoft.com/office/drawing/2014/main" id="{2AB03D7F-59A9-2FAF-AACD-FE89A9B77BF7}"/>
                  </a:ext>
                </a:extLst>
              </p:cNvPr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ï$ḷiḓè">
                <a:extLst>
                  <a:ext uri="{FF2B5EF4-FFF2-40B4-BE49-F238E27FC236}">
                    <a16:creationId xmlns:a16="http://schemas.microsoft.com/office/drawing/2014/main" id="{283C4ECA-ADB1-C6E6-CA89-68C6D0DA37B1}"/>
                  </a:ext>
                </a:extLst>
              </p:cNvPr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ïšḷîďé">
                <a:extLst>
                  <a:ext uri="{FF2B5EF4-FFF2-40B4-BE49-F238E27FC236}">
                    <a16:creationId xmlns:a16="http://schemas.microsoft.com/office/drawing/2014/main" id="{E1955BAF-B73F-4A12-8213-DB0704DADCF2}"/>
                  </a:ext>
                </a:extLst>
              </p:cNvPr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íŝ1îḋê">
                <a:extLst>
                  <a:ext uri="{FF2B5EF4-FFF2-40B4-BE49-F238E27FC236}">
                    <a16:creationId xmlns:a16="http://schemas.microsoft.com/office/drawing/2014/main" id="{21AA9E8D-BBFA-E178-D61A-D53011206687}"/>
                  </a:ext>
                </a:extLst>
              </p:cNvPr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7" name="íṥļïḑê">
              <a:extLst>
                <a:ext uri="{FF2B5EF4-FFF2-40B4-BE49-F238E27FC236}">
                  <a16:creationId xmlns:a16="http://schemas.microsoft.com/office/drawing/2014/main" id="{3D4F3E78-A6E5-5764-9EFA-3DAEDED8A94C}"/>
                </a:ext>
              </a:extLst>
            </p:cNvPr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8" name="ïS1íḑé">
                <a:extLst>
                  <a:ext uri="{FF2B5EF4-FFF2-40B4-BE49-F238E27FC236}">
                    <a16:creationId xmlns:a16="http://schemas.microsoft.com/office/drawing/2014/main" id="{0DD0262D-CEA9-A3B4-01C3-0B61AE0CC933}"/>
                  </a:ext>
                </a:extLst>
              </p:cNvPr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iŝḻïḍé">
                <a:extLst>
                  <a:ext uri="{FF2B5EF4-FFF2-40B4-BE49-F238E27FC236}">
                    <a16:creationId xmlns:a16="http://schemas.microsoft.com/office/drawing/2014/main" id="{BBC65036-8EB6-FB6F-1E97-720CBE3A07A5}"/>
                  </a:ext>
                </a:extLst>
              </p:cNvPr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ïSľíḋè">
                <a:extLst>
                  <a:ext uri="{FF2B5EF4-FFF2-40B4-BE49-F238E27FC236}">
                    <a16:creationId xmlns:a16="http://schemas.microsoft.com/office/drawing/2014/main" id="{7EC927E8-6DF5-0B3E-75A6-36EE6BD5959F}"/>
                  </a:ext>
                </a:extLst>
              </p:cNvPr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i$lîḍé">
                <a:extLst>
                  <a:ext uri="{FF2B5EF4-FFF2-40B4-BE49-F238E27FC236}">
                    <a16:creationId xmlns:a16="http://schemas.microsoft.com/office/drawing/2014/main" id="{BDF0B222-D6B5-F773-37C7-2A3F8EB444E0}"/>
                  </a:ext>
                </a:extLst>
              </p:cNvPr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íŝlíḓé">
                <a:extLst>
                  <a:ext uri="{FF2B5EF4-FFF2-40B4-BE49-F238E27FC236}">
                    <a16:creationId xmlns:a16="http://schemas.microsoft.com/office/drawing/2014/main" id="{9DAF961E-C24E-A3FD-8AA1-66807D741C47}"/>
                  </a:ext>
                </a:extLst>
              </p:cNvPr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îS1îďe">
                <a:extLst>
                  <a:ext uri="{FF2B5EF4-FFF2-40B4-BE49-F238E27FC236}">
                    <a16:creationId xmlns:a16="http://schemas.microsoft.com/office/drawing/2014/main" id="{6F1DB9D9-92DE-B790-B7BF-EB8849006C0C}"/>
                  </a:ext>
                </a:extLst>
              </p:cNvPr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îṥḷiďê">
                <a:extLst>
                  <a:ext uri="{FF2B5EF4-FFF2-40B4-BE49-F238E27FC236}">
                    <a16:creationId xmlns:a16="http://schemas.microsoft.com/office/drawing/2014/main" id="{A3B45A2D-3516-DC00-75BA-09125330178F}"/>
                  </a:ext>
                </a:extLst>
              </p:cNvPr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îšľíďê">
                <a:extLst>
                  <a:ext uri="{FF2B5EF4-FFF2-40B4-BE49-F238E27FC236}">
                    <a16:creationId xmlns:a16="http://schemas.microsoft.com/office/drawing/2014/main" id="{EDDAED69-5D60-D077-9092-CE333D970B7C}"/>
                  </a:ext>
                </a:extLst>
              </p:cNvPr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şľîḑe">
                <a:extLst>
                  <a:ext uri="{FF2B5EF4-FFF2-40B4-BE49-F238E27FC236}">
                    <a16:creationId xmlns:a16="http://schemas.microsoft.com/office/drawing/2014/main" id="{BD5E3146-8B55-6D63-1E0D-067FAD232DED}"/>
                  </a:ext>
                </a:extLst>
              </p:cNvPr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7" name="îsļídê">
                <a:extLst>
                  <a:ext uri="{FF2B5EF4-FFF2-40B4-BE49-F238E27FC236}">
                    <a16:creationId xmlns:a16="http://schemas.microsoft.com/office/drawing/2014/main" id="{06584F22-A3D7-2ED0-F84C-731F2EC129FD}"/>
                  </a:ext>
                </a:extLst>
              </p:cNvPr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iṧ1iḍè">
                <a:extLst>
                  <a:ext uri="{FF2B5EF4-FFF2-40B4-BE49-F238E27FC236}">
                    <a16:creationId xmlns:a16="http://schemas.microsoft.com/office/drawing/2014/main" id="{65997155-B73A-EBA3-CD63-001E07A95A54}"/>
                  </a:ext>
                </a:extLst>
              </p:cNvPr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" name="ís1íḑê">
                <a:extLst>
                  <a:ext uri="{FF2B5EF4-FFF2-40B4-BE49-F238E27FC236}">
                    <a16:creationId xmlns:a16="http://schemas.microsoft.com/office/drawing/2014/main" id="{FAA32B84-31A7-DA77-58B3-30C38F5E8F91}"/>
                  </a:ext>
                </a:extLst>
              </p:cNvPr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" name="îšlídé">
                <a:extLst>
                  <a:ext uri="{FF2B5EF4-FFF2-40B4-BE49-F238E27FC236}">
                    <a16:creationId xmlns:a16="http://schemas.microsoft.com/office/drawing/2014/main" id="{AB7E198C-BE12-1C8C-4EEA-E76CD4F129ED}"/>
                  </a:ext>
                </a:extLst>
              </p:cNvPr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" name="iSḻîdé">
                <a:extLst>
                  <a:ext uri="{FF2B5EF4-FFF2-40B4-BE49-F238E27FC236}">
                    <a16:creationId xmlns:a16="http://schemas.microsoft.com/office/drawing/2014/main" id="{05EED5F3-3DD0-9511-C569-3604230C5062}"/>
                  </a:ext>
                </a:extLst>
              </p:cNvPr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íšľïḋê">
                <a:extLst>
                  <a:ext uri="{FF2B5EF4-FFF2-40B4-BE49-F238E27FC236}">
                    <a16:creationId xmlns:a16="http://schemas.microsoft.com/office/drawing/2014/main" id="{CA2707F7-1FD4-845B-F385-8F0B9BE1E7B1}"/>
                  </a:ext>
                </a:extLst>
              </p:cNvPr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3" name="îśľïďe">
                <a:extLst>
                  <a:ext uri="{FF2B5EF4-FFF2-40B4-BE49-F238E27FC236}">
                    <a16:creationId xmlns:a16="http://schemas.microsoft.com/office/drawing/2014/main" id="{87F480A9-7972-C2E8-8660-29E4CB16A822}"/>
                  </a:ext>
                </a:extLst>
              </p:cNvPr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4" name="ïṩľiḓé">
                <a:extLst>
                  <a:ext uri="{FF2B5EF4-FFF2-40B4-BE49-F238E27FC236}">
                    <a16:creationId xmlns:a16="http://schemas.microsoft.com/office/drawing/2014/main" id="{DD2678AC-197F-E68E-B60E-27EFA915E3EE}"/>
                  </a:ext>
                </a:extLst>
              </p:cNvPr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5" name="ïŝľîdé">
                <a:extLst>
                  <a:ext uri="{FF2B5EF4-FFF2-40B4-BE49-F238E27FC236}">
                    <a16:creationId xmlns:a16="http://schemas.microsoft.com/office/drawing/2014/main" id="{CABB6CFB-9F88-C02D-ACB9-3E052422D22E}"/>
                  </a:ext>
                </a:extLst>
              </p:cNvPr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ïs1ïḋe">
                <a:extLst>
                  <a:ext uri="{FF2B5EF4-FFF2-40B4-BE49-F238E27FC236}">
                    <a16:creationId xmlns:a16="http://schemas.microsoft.com/office/drawing/2014/main" id="{82186DA2-06CC-F400-50AE-F06C7F0F4752}"/>
                  </a:ext>
                </a:extLst>
              </p:cNvPr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iŝļíďè">
                <a:extLst>
                  <a:ext uri="{FF2B5EF4-FFF2-40B4-BE49-F238E27FC236}">
                    <a16:creationId xmlns:a16="http://schemas.microsoft.com/office/drawing/2014/main" id="{ED3139BE-1049-ADF0-6642-82BB7613C2A2}"/>
                  </a:ext>
                </a:extLst>
              </p:cNvPr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ïṩḻiďè">
                <a:extLst>
                  <a:ext uri="{FF2B5EF4-FFF2-40B4-BE49-F238E27FC236}">
                    <a16:creationId xmlns:a16="http://schemas.microsoft.com/office/drawing/2014/main" id="{B0429057-B34F-1D66-BD2F-C43C95C927A1}"/>
                  </a:ext>
                </a:extLst>
              </p:cNvPr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íṧ1iḍé">
                <a:extLst>
                  <a:ext uri="{FF2B5EF4-FFF2-40B4-BE49-F238E27FC236}">
                    <a16:creationId xmlns:a16="http://schemas.microsoft.com/office/drawing/2014/main" id="{0FAFE4BC-0470-DE45-2892-7A4F978C91B3}"/>
                  </a:ext>
                </a:extLst>
              </p:cNvPr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0" name="isliḓè">
                <a:extLst>
                  <a:ext uri="{FF2B5EF4-FFF2-40B4-BE49-F238E27FC236}">
                    <a16:creationId xmlns:a16="http://schemas.microsoft.com/office/drawing/2014/main" id="{948B1461-B2D6-B37D-744E-8DCE5671CA0D}"/>
                  </a:ext>
                </a:extLst>
              </p:cNvPr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" name="iṣḻîde">
                <a:extLst>
                  <a:ext uri="{FF2B5EF4-FFF2-40B4-BE49-F238E27FC236}">
                    <a16:creationId xmlns:a16="http://schemas.microsoft.com/office/drawing/2014/main" id="{80850DD5-E88F-959A-A1F2-B3C7A3D6809A}"/>
                  </a:ext>
                </a:extLst>
              </p:cNvPr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" name="ïṥ1íďe">
                <a:extLst>
                  <a:ext uri="{FF2B5EF4-FFF2-40B4-BE49-F238E27FC236}">
                    <a16:creationId xmlns:a16="http://schemas.microsoft.com/office/drawing/2014/main" id="{C2F59EC3-4D67-AF11-7CA9-744A0639DC29}"/>
                  </a:ext>
                </a:extLst>
              </p:cNvPr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" name="íṩļidè">
                <a:extLst>
                  <a:ext uri="{FF2B5EF4-FFF2-40B4-BE49-F238E27FC236}">
                    <a16:creationId xmlns:a16="http://schemas.microsoft.com/office/drawing/2014/main" id="{72A46430-EA85-6353-C572-91A06B78804F}"/>
                  </a:ext>
                </a:extLst>
              </p:cNvPr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" name="ïṥḷiḋe">
                <a:extLst>
                  <a:ext uri="{FF2B5EF4-FFF2-40B4-BE49-F238E27FC236}">
                    <a16:creationId xmlns:a16="http://schemas.microsoft.com/office/drawing/2014/main" id="{7B02A5A9-D030-C453-419E-4F7135010EAA}"/>
                  </a:ext>
                </a:extLst>
              </p:cNvPr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" name="îŝḷíďe">
                <a:extLst>
                  <a:ext uri="{FF2B5EF4-FFF2-40B4-BE49-F238E27FC236}">
                    <a16:creationId xmlns:a16="http://schemas.microsoft.com/office/drawing/2014/main" id="{08792BFA-C346-465A-341A-AA458547A552}"/>
                  </a:ext>
                </a:extLst>
              </p:cNvPr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" name="ïšḻide">
                <a:extLst>
                  <a:ext uri="{FF2B5EF4-FFF2-40B4-BE49-F238E27FC236}">
                    <a16:creationId xmlns:a16="http://schemas.microsoft.com/office/drawing/2014/main" id="{D6F1478B-8E42-29F9-9D6D-69CFF92ECC5C}"/>
                  </a:ext>
                </a:extLst>
              </p:cNvPr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" name="î$lïḋè">
                <a:extLst>
                  <a:ext uri="{FF2B5EF4-FFF2-40B4-BE49-F238E27FC236}">
                    <a16:creationId xmlns:a16="http://schemas.microsoft.com/office/drawing/2014/main" id="{1A15E975-6EEF-FA51-2B32-DD34CB5E7DFC}"/>
                  </a:ext>
                </a:extLst>
              </p:cNvPr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8" name="isḻïḑê">
                <a:extLst>
                  <a:ext uri="{FF2B5EF4-FFF2-40B4-BE49-F238E27FC236}">
                    <a16:creationId xmlns:a16="http://schemas.microsoft.com/office/drawing/2014/main" id="{E6D9F6B4-561B-66C6-3F85-F2DA818EDFE3}"/>
                  </a:ext>
                </a:extLst>
              </p:cNvPr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36" name="矩形 1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>
            <a:extLst>
              <a:ext uri="{FF2B5EF4-FFF2-40B4-BE49-F238E27FC236}">
                <a16:creationId xmlns:a16="http://schemas.microsoft.com/office/drawing/2014/main" id="{7E7804CB-0C41-1BE2-EDD1-0AFE422848D1}"/>
              </a:ext>
            </a:extLst>
          </p:cNvPr>
          <p:cNvSpPr/>
          <p:nvPr/>
        </p:nvSpPr>
        <p:spPr>
          <a:xfrm>
            <a:off x="707282" y="1563160"/>
            <a:ext cx="5560953" cy="669138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和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cache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都是缓存的一种，它们的作用都是用来提高存储器的访问速度。但是，它们有着一些不同之处：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· CPU Cache 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是为了加速 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CPU 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对内存的访问，直接访问主存的速度比访问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Cache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慢得多，因此可以在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Cache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中存放需要多次访问的数据以减少对主存的访问。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· 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则是用来维护虚拟地址与物理地址之间的映射关系的存储器，是针对于多级页表结构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CPU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访存的加速优化。在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TLB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中存放的是某虚拟地址所对应的实际物理地址，从而尽量避免使用多级页表访问内存。</a:t>
            </a:r>
          </a:p>
          <a:p>
            <a:pPr>
              <a:lnSpc>
                <a:spcPct val="150000"/>
              </a:lnSpc>
            </a:pPr>
            <a:br>
              <a:rPr lang="zh-CN" altLang="en-US" dirty="0"/>
            </a:b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38" name="图片 137">
            <a:extLst>
              <a:ext uri="{FF2B5EF4-FFF2-40B4-BE49-F238E27FC236}">
                <a16:creationId xmlns:a16="http://schemas.microsoft.com/office/drawing/2014/main" id="{47597C3C-31F4-0B0A-23BE-3BDAB3C99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969" y="2543256"/>
            <a:ext cx="591502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24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173808" y="5127926"/>
            <a:ext cx="25116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微软雅黑" panose="020B0503020204020204" charset="-122"/>
                <a:ea typeface="微软雅黑" panose="020B0503020204020204" charset="-122"/>
              </a:rPr>
              <a:t>6.9%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437900" y="4152585"/>
            <a:ext cx="213868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微软雅黑" panose="020B0503020204020204" charset="-122"/>
                <a:ea typeface="微软雅黑" panose="020B0503020204020204" charset="-122"/>
              </a:rPr>
              <a:t>1.38</a:t>
            </a:r>
          </a:p>
        </p:txBody>
      </p: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4796182" y="311125"/>
            <a:ext cx="2587567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使用</a:t>
            </a:r>
            <a:r>
              <a:rPr lang="en-US" altLang="zh-CN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TLB</a:t>
            </a: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前后</a:t>
            </a:r>
            <a:endParaRPr lang="zh-CN" altLang="en-US" sz="3200" b="1" noProof="0" dirty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23764" y="13048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2" name="矩形 1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1234924" y="1554578"/>
            <a:ext cx="8736766" cy="180927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· 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假设某一典型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TLB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的命中率是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98%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，查找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TLB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需要花费一个时钟周期，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而完整查找多级页表需要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20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个时钟周期，那么对于某次查找：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矩形 2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1256942" y="2634439"/>
            <a:ext cx="6515282" cy="92288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·  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直接查找：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期望时钟周期数 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= 20  </a:t>
            </a: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矩形 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1256942" y="3121731"/>
            <a:ext cx="7575943" cy="225247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· 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使用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TLB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查找：有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98%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的概率命中，需要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一个时钟周期。有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2%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的概率没有命中，需要重新进多级页表查找，期望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20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个时钟周期。</a:t>
            </a: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因此它的期望时钟周期数 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= </a:t>
            </a:r>
            <a:r>
              <a:rPr lang="en-US" altLang="zh-CN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 * 98% + 20 * 2% </a:t>
            </a: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=  </a:t>
            </a: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矩形 6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1194257" y="5340356"/>
            <a:ext cx="6515282" cy="92288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·  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可以得出，使用</a:t>
            </a:r>
            <a:r>
              <a:rPr lang="en-US" altLang="zh-CN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TLB</a:t>
            </a:r>
            <a:r>
              <a:rPr lang="zh-CN" altLang="en-US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查找的</a:t>
            </a:r>
            <a:r>
              <a: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期望时钟周期数是直接查找的</a:t>
            </a:r>
            <a:endParaRPr lang="en-US" altLang="zh-CN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zh-CN" altLang="en-US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任意多边形: 形状 61"/>
          <p:cNvSpPr/>
          <p:nvPr/>
        </p:nvSpPr>
        <p:spPr>
          <a:xfrm>
            <a:off x="0" y="-12700"/>
            <a:ext cx="12192635" cy="6858000"/>
          </a:xfrm>
          <a:custGeom>
            <a:avLst/>
            <a:gdLst>
              <a:gd name="connsiteX0" fmla="*/ 0 w 3422650"/>
              <a:gd name="connsiteY0" fmla="*/ 0 h 2502340"/>
              <a:gd name="connsiteX1" fmla="*/ 3422650 w 3422650"/>
              <a:gd name="connsiteY1" fmla="*/ 0 h 2502340"/>
              <a:gd name="connsiteX2" fmla="*/ 3422650 w 3422650"/>
              <a:gd name="connsiteY2" fmla="*/ 2502340 h 2502340"/>
              <a:gd name="connsiteX3" fmla="*/ 0 w 3422650"/>
              <a:gd name="connsiteY3" fmla="*/ 2502340 h 2502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2650" h="2502340">
                <a:moveTo>
                  <a:pt x="0" y="0"/>
                </a:moveTo>
                <a:lnTo>
                  <a:pt x="3422650" y="0"/>
                </a:lnTo>
                <a:lnTo>
                  <a:pt x="3422650" y="2502340"/>
                </a:lnTo>
                <a:lnTo>
                  <a:pt x="0" y="2502340"/>
                </a:lnTo>
                <a:close/>
              </a:path>
            </a:pathLst>
          </a:custGeom>
          <a:blipFill rotWithShape="1">
            <a:blip r:embed="rId3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任意多边形: 形状 123"/>
          <p:cNvSpPr/>
          <p:nvPr/>
        </p:nvSpPr>
        <p:spPr>
          <a:xfrm flipH="1">
            <a:off x="635" y="50"/>
            <a:ext cx="12192000" cy="6858000"/>
          </a:xfrm>
          <a:custGeom>
            <a:avLst/>
            <a:gdLst>
              <a:gd name="connsiteX0" fmla="*/ 0 w 3422650"/>
              <a:gd name="connsiteY0" fmla="*/ 0 h 2502340"/>
              <a:gd name="connsiteX1" fmla="*/ 3422650 w 3422650"/>
              <a:gd name="connsiteY1" fmla="*/ 0 h 2502340"/>
              <a:gd name="connsiteX2" fmla="*/ 3422650 w 3422650"/>
              <a:gd name="connsiteY2" fmla="*/ 2502340 h 2502340"/>
              <a:gd name="connsiteX3" fmla="*/ 0 w 3422650"/>
              <a:gd name="connsiteY3" fmla="*/ 2502340 h 2502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2650" h="2502340">
                <a:moveTo>
                  <a:pt x="0" y="0"/>
                </a:moveTo>
                <a:lnTo>
                  <a:pt x="3422650" y="0"/>
                </a:lnTo>
                <a:lnTo>
                  <a:pt x="3422650" y="2502340"/>
                </a:lnTo>
                <a:lnTo>
                  <a:pt x="0" y="2502340"/>
                </a:lnTo>
                <a:close/>
              </a:path>
            </a:pathLst>
          </a:custGeom>
          <a:solidFill>
            <a:srgbClr val="06447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的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4235274" y="1067715"/>
            <a:ext cx="3794342" cy="4722570"/>
            <a:chOff x="4378108" y="1220183"/>
            <a:chExt cx="3794342" cy="4722570"/>
          </a:xfrm>
        </p:grpSpPr>
        <p:sp>
          <p:nvSpPr>
            <p:cNvPr id="26" name="矩形: 圆角 25"/>
            <p:cNvSpPr/>
            <p:nvPr/>
          </p:nvSpPr>
          <p:spPr>
            <a:xfrm>
              <a:off x="4378108" y="1290712"/>
              <a:ext cx="3794342" cy="4652041"/>
            </a:xfrm>
            <a:prstGeom prst="roundRect">
              <a:avLst>
                <a:gd name="adj" fmla="val 418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43"/>
            <p:cNvSpPr>
              <a:spLocks noEditPoints="1"/>
            </p:cNvSpPr>
            <p:nvPr/>
          </p:nvSpPr>
          <p:spPr bwMode="auto">
            <a:xfrm>
              <a:off x="4569233" y="1421644"/>
              <a:ext cx="549275" cy="554038"/>
            </a:xfrm>
            <a:custGeom>
              <a:avLst/>
              <a:gdLst>
                <a:gd name="T0" fmla="*/ 104 w 161"/>
                <a:gd name="T1" fmla="*/ 99 h 161"/>
                <a:gd name="T2" fmla="*/ 95 w 161"/>
                <a:gd name="T3" fmla="*/ 78 h 161"/>
                <a:gd name="T4" fmla="*/ 79 w 161"/>
                <a:gd name="T5" fmla="*/ 58 h 161"/>
                <a:gd name="T6" fmla="*/ 49 w 161"/>
                <a:gd name="T7" fmla="*/ 62 h 161"/>
                <a:gd name="T8" fmla="*/ 25 w 161"/>
                <a:gd name="T9" fmla="*/ 66 h 161"/>
                <a:gd name="T10" fmla="*/ 5 w 161"/>
                <a:gd name="T11" fmla="*/ 82 h 161"/>
                <a:gd name="T12" fmla="*/ 9 w 161"/>
                <a:gd name="T13" fmla="*/ 112 h 161"/>
                <a:gd name="T14" fmla="*/ 13 w 161"/>
                <a:gd name="T15" fmla="*/ 136 h 161"/>
                <a:gd name="T16" fmla="*/ 29 w 161"/>
                <a:gd name="T17" fmla="*/ 156 h 161"/>
                <a:gd name="T18" fmla="*/ 49 w 161"/>
                <a:gd name="T19" fmla="*/ 152 h 161"/>
                <a:gd name="T20" fmla="*/ 79 w 161"/>
                <a:gd name="T21" fmla="*/ 156 h 161"/>
                <a:gd name="T22" fmla="*/ 95 w 161"/>
                <a:gd name="T23" fmla="*/ 136 h 161"/>
                <a:gd name="T24" fmla="*/ 96 w 161"/>
                <a:gd name="T25" fmla="*/ 129 h 161"/>
                <a:gd name="T26" fmla="*/ 75 w 161"/>
                <a:gd name="T27" fmla="*/ 144 h 161"/>
                <a:gd name="T28" fmla="*/ 59 w 161"/>
                <a:gd name="T29" fmla="*/ 144 h 161"/>
                <a:gd name="T30" fmla="*/ 32 w 161"/>
                <a:gd name="T31" fmla="*/ 149 h 161"/>
                <a:gd name="T32" fmla="*/ 17 w 161"/>
                <a:gd name="T33" fmla="*/ 128 h 161"/>
                <a:gd name="T34" fmla="*/ 17 w 161"/>
                <a:gd name="T35" fmla="*/ 112 h 161"/>
                <a:gd name="T36" fmla="*/ 12 w 161"/>
                <a:gd name="T37" fmla="*/ 85 h 161"/>
                <a:gd name="T38" fmla="*/ 33 w 161"/>
                <a:gd name="T39" fmla="*/ 70 h 161"/>
                <a:gd name="T40" fmla="*/ 49 w 161"/>
                <a:gd name="T41" fmla="*/ 70 h 161"/>
                <a:gd name="T42" fmla="*/ 76 w 161"/>
                <a:gd name="T43" fmla="*/ 65 h 161"/>
                <a:gd name="T44" fmla="*/ 91 w 161"/>
                <a:gd name="T45" fmla="*/ 86 h 161"/>
                <a:gd name="T46" fmla="*/ 91 w 161"/>
                <a:gd name="T47" fmla="*/ 102 h 161"/>
                <a:gd name="T48" fmla="*/ 96 w 161"/>
                <a:gd name="T49" fmla="*/ 129 h 161"/>
                <a:gd name="T50" fmla="*/ 31 w 161"/>
                <a:gd name="T51" fmla="*/ 116 h 161"/>
                <a:gd name="T52" fmla="*/ 77 w 161"/>
                <a:gd name="T53" fmla="*/ 98 h 161"/>
                <a:gd name="T54" fmla="*/ 47 w 161"/>
                <a:gd name="T55" fmla="*/ 91 h 161"/>
                <a:gd name="T56" fmla="*/ 156 w 161"/>
                <a:gd name="T57" fmla="*/ 32 h 161"/>
                <a:gd name="T58" fmla="*/ 152 w 161"/>
                <a:gd name="T59" fmla="*/ 14 h 161"/>
                <a:gd name="T60" fmla="*/ 130 w 161"/>
                <a:gd name="T61" fmla="*/ 9 h 161"/>
                <a:gd name="T62" fmla="*/ 111 w 161"/>
                <a:gd name="T63" fmla="*/ 5 h 161"/>
                <a:gd name="T64" fmla="*/ 94 w 161"/>
                <a:gd name="T65" fmla="*/ 9 h 161"/>
                <a:gd name="T66" fmla="*/ 88 w 161"/>
                <a:gd name="T67" fmla="*/ 31 h 161"/>
                <a:gd name="T68" fmla="*/ 85 w 161"/>
                <a:gd name="T69" fmla="*/ 50 h 161"/>
                <a:gd name="T70" fmla="*/ 89 w 161"/>
                <a:gd name="T71" fmla="*/ 67 h 161"/>
                <a:gd name="T72" fmla="*/ 111 w 161"/>
                <a:gd name="T73" fmla="*/ 73 h 161"/>
                <a:gd name="T74" fmla="*/ 129 w 161"/>
                <a:gd name="T75" fmla="*/ 76 h 161"/>
                <a:gd name="T76" fmla="*/ 147 w 161"/>
                <a:gd name="T77" fmla="*/ 72 h 161"/>
                <a:gd name="T78" fmla="*/ 152 w 161"/>
                <a:gd name="T79" fmla="*/ 50 h 161"/>
                <a:gd name="T80" fmla="*/ 156 w 161"/>
                <a:gd name="T81" fmla="*/ 32 h 161"/>
                <a:gd name="T82" fmla="*/ 144 w 161"/>
                <a:gd name="T83" fmla="*/ 54 h 161"/>
                <a:gd name="T84" fmla="*/ 140 w 161"/>
                <a:gd name="T85" fmla="*/ 64 h 161"/>
                <a:gd name="T86" fmla="*/ 123 w 161"/>
                <a:gd name="T87" fmla="*/ 74 h 161"/>
                <a:gd name="T88" fmla="*/ 107 w 161"/>
                <a:gd name="T89" fmla="*/ 64 h 161"/>
                <a:gd name="T90" fmla="*/ 97 w 161"/>
                <a:gd name="T91" fmla="*/ 60 h 161"/>
                <a:gd name="T92" fmla="*/ 87 w 161"/>
                <a:gd name="T93" fmla="*/ 43 h 161"/>
                <a:gd name="T94" fmla="*/ 97 w 161"/>
                <a:gd name="T95" fmla="*/ 28 h 161"/>
                <a:gd name="T96" fmla="*/ 101 w 161"/>
                <a:gd name="T97" fmla="*/ 17 h 161"/>
                <a:gd name="T98" fmla="*/ 118 w 161"/>
                <a:gd name="T99" fmla="*/ 7 h 161"/>
                <a:gd name="T100" fmla="*/ 133 w 161"/>
                <a:gd name="T101" fmla="*/ 17 h 161"/>
                <a:gd name="T102" fmla="*/ 144 w 161"/>
                <a:gd name="T103" fmla="*/ 21 h 161"/>
                <a:gd name="T104" fmla="*/ 154 w 161"/>
                <a:gd name="T105" fmla="*/ 38 h 161"/>
                <a:gd name="T106" fmla="*/ 120 w 161"/>
                <a:gd name="T107" fmla="*/ 55 h 161"/>
                <a:gd name="T108" fmla="*/ 112 w 161"/>
                <a:gd name="T109" fmla="*/ 4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1" h="161">
                  <a:moveTo>
                    <a:pt x="104" y="115"/>
                  </a:moveTo>
                  <a:cubicBezTo>
                    <a:pt x="102" y="114"/>
                    <a:pt x="100" y="113"/>
                    <a:pt x="99" y="112"/>
                  </a:cubicBezTo>
                  <a:cubicBezTo>
                    <a:pt x="99" y="109"/>
                    <a:pt x="99" y="105"/>
                    <a:pt x="99" y="102"/>
                  </a:cubicBezTo>
                  <a:cubicBezTo>
                    <a:pt x="100" y="101"/>
                    <a:pt x="102" y="100"/>
                    <a:pt x="104" y="99"/>
                  </a:cubicBezTo>
                  <a:cubicBezTo>
                    <a:pt x="107" y="97"/>
                    <a:pt x="108" y="94"/>
                    <a:pt x="106" y="90"/>
                  </a:cubicBezTo>
                  <a:cubicBezTo>
                    <a:pt x="106" y="90"/>
                    <a:pt x="106" y="90"/>
                    <a:pt x="106" y="90"/>
                  </a:cubicBezTo>
                  <a:cubicBezTo>
                    <a:pt x="103" y="82"/>
                    <a:pt x="103" y="82"/>
                    <a:pt x="103" y="82"/>
                  </a:cubicBezTo>
                  <a:cubicBezTo>
                    <a:pt x="102" y="79"/>
                    <a:pt x="98" y="77"/>
                    <a:pt x="95" y="78"/>
                  </a:cubicBezTo>
                  <a:cubicBezTo>
                    <a:pt x="93" y="78"/>
                    <a:pt x="91" y="79"/>
                    <a:pt x="89" y="79"/>
                  </a:cubicBezTo>
                  <a:cubicBezTo>
                    <a:pt x="87" y="76"/>
                    <a:pt x="85" y="74"/>
                    <a:pt x="82" y="72"/>
                  </a:cubicBezTo>
                  <a:cubicBezTo>
                    <a:pt x="82" y="70"/>
                    <a:pt x="83" y="68"/>
                    <a:pt x="83" y="66"/>
                  </a:cubicBezTo>
                  <a:cubicBezTo>
                    <a:pt x="84" y="63"/>
                    <a:pt x="82" y="59"/>
                    <a:pt x="79" y="58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7" y="53"/>
                    <a:pt x="64" y="54"/>
                    <a:pt x="62" y="57"/>
                  </a:cubicBezTo>
                  <a:cubicBezTo>
                    <a:pt x="61" y="59"/>
                    <a:pt x="60" y="61"/>
                    <a:pt x="59" y="62"/>
                  </a:cubicBezTo>
                  <a:cubicBezTo>
                    <a:pt x="56" y="62"/>
                    <a:pt x="52" y="62"/>
                    <a:pt x="49" y="62"/>
                  </a:cubicBezTo>
                  <a:cubicBezTo>
                    <a:pt x="48" y="61"/>
                    <a:pt x="47" y="59"/>
                    <a:pt x="46" y="57"/>
                  </a:cubicBezTo>
                  <a:cubicBezTo>
                    <a:pt x="44" y="54"/>
                    <a:pt x="41" y="53"/>
                    <a:pt x="37" y="55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6" y="59"/>
                    <a:pt x="24" y="63"/>
                    <a:pt x="25" y="66"/>
                  </a:cubicBezTo>
                  <a:cubicBezTo>
                    <a:pt x="25" y="68"/>
                    <a:pt x="26" y="70"/>
                    <a:pt x="26" y="72"/>
                  </a:cubicBezTo>
                  <a:cubicBezTo>
                    <a:pt x="23" y="74"/>
                    <a:pt x="21" y="76"/>
                    <a:pt x="19" y="79"/>
                  </a:cubicBezTo>
                  <a:cubicBezTo>
                    <a:pt x="17" y="79"/>
                    <a:pt x="15" y="78"/>
                    <a:pt x="13" y="78"/>
                  </a:cubicBezTo>
                  <a:cubicBezTo>
                    <a:pt x="10" y="77"/>
                    <a:pt x="6" y="79"/>
                    <a:pt x="5" y="82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0" y="94"/>
                    <a:pt x="1" y="97"/>
                    <a:pt x="4" y="99"/>
                  </a:cubicBezTo>
                  <a:cubicBezTo>
                    <a:pt x="6" y="100"/>
                    <a:pt x="8" y="101"/>
                    <a:pt x="9" y="102"/>
                  </a:cubicBezTo>
                  <a:cubicBezTo>
                    <a:pt x="9" y="105"/>
                    <a:pt x="9" y="109"/>
                    <a:pt x="9" y="112"/>
                  </a:cubicBezTo>
                  <a:cubicBezTo>
                    <a:pt x="8" y="113"/>
                    <a:pt x="6" y="114"/>
                    <a:pt x="4" y="115"/>
                  </a:cubicBezTo>
                  <a:cubicBezTo>
                    <a:pt x="1" y="117"/>
                    <a:pt x="0" y="120"/>
                    <a:pt x="2" y="124"/>
                  </a:cubicBezTo>
                  <a:cubicBezTo>
                    <a:pt x="5" y="132"/>
                    <a:pt x="5" y="132"/>
                    <a:pt x="5" y="132"/>
                  </a:cubicBezTo>
                  <a:cubicBezTo>
                    <a:pt x="6" y="135"/>
                    <a:pt x="10" y="137"/>
                    <a:pt x="13" y="136"/>
                  </a:cubicBezTo>
                  <a:cubicBezTo>
                    <a:pt x="15" y="136"/>
                    <a:pt x="17" y="135"/>
                    <a:pt x="19" y="135"/>
                  </a:cubicBezTo>
                  <a:cubicBezTo>
                    <a:pt x="21" y="138"/>
                    <a:pt x="23" y="140"/>
                    <a:pt x="26" y="142"/>
                  </a:cubicBezTo>
                  <a:cubicBezTo>
                    <a:pt x="26" y="144"/>
                    <a:pt x="25" y="146"/>
                    <a:pt x="25" y="148"/>
                  </a:cubicBezTo>
                  <a:cubicBezTo>
                    <a:pt x="24" y="151"/>
                    <a:pt x="26" y="155"/>
                    <a:pt x="29" y="156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8" y="160"/>
                    <a:pt x="39" y="160"/>
                    <a:pt x="40" y="160"/>
                  </a:cubicBezTo>
                  <a:cubicBezTo>
                    <a:pt x="42" y="160"/>
                    <a:pt x="45" y="159"/>
                    <a:pt x="46" y="157"/>
                  </a:cubicBezTo>
                  <a:cubicBezTo>
                    <a:pt x="47" y="155"/>
                    <a:pt x="48" y="153"/>
                    <a:pt x="49" y="152"/>
                  </a:cubicBezTo>
                  <a:cubicBezTo>
                    <a:pt x="52" y="152"/>
                    <a:pt x="56" y="152"/>
                    <a:pt x="59" y="152"/>
                  </a:cubicBezTo>
                  <a:cubicBezTo>
                    <a:pt x="60" y="153"/>
                    <a:pt x="61" y="155"/>
                    <a:pt x="62" y="157"/>
                  </a:cubicBezTo>
                  <a:cubicBezTo>
                    <a:pt x="64" y="160"/>
                    <a:pt x="67" y="161"/>
                    <a:pt x="71" y="159"/>
                  </a:cubicBezTo>
                  <a:cubicBezTo>
                    <a:pt x="79" y="156"/>
                    <a:pt x="79" y="156"/>
                    <a:pt x="79" y="156"/>
                  </a:cubicBezTo>
                  <a:cubicBezTo>
                    <a:pt x="82" y="155"/>
                    <a:pt x="84" y="151"/>
                    <a:pt x="83" y="148"/>
                  </a:cubicBezTo>
                  <a:cubicBezTo>
                    <a:pt x="83" y="146"/>
                    <a:pt x="82" y="144"/>
                    <a:pt x="82" y="142"/>
                  </a:cubicBezTo>
                  <a:cubicBezTo>
                    <a:pt x="85" y="140"/>
                    <a:pt x="87" y="138"/>
                    <a:pt x="89" y="135"/>
                  </a:cubicBezTo>
                  <a:cubicBezTo>
                    <a:pt x="91" y="135"/>
                    <a:pt x="93" y="136"/>
                    <a:pt x="95" y="136"/>
                  </a:cubicBezTo>
                  <a:cubicBezTo>
                    <a:pt x="98" y="137"/>
                    <a:pt x="102" y="135"/>
                    <a:pt x="103" y="132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8" y="120"/>
                    <a:pt x="107" y="117"/>
                    <a:pt x="104" y="115"/>
                  </a:cubicBezTo>
                  <a:close/>
                  <a:moveTo>
                    <a:pt x="96" y="129"/>
                  </a:moveTo>
                  <a:cubicBezTo>
                    <a:pt x="95" y="129"/>
                    <a:pt x="93" y="128"/>
                    <a:pt x="91" y="128"/>
                  </a:cubicBezTo>
                  <a:cubicBezTo>
                    <a:pt x="88" y="127"/>
                    <a:pt x="85" y="128"/>
                    <a:pt x="84" y="130"/>
                  </a:cubicBezTo>
                  <a:cubicBezTo>
                    <a:pt x="82" y="133"/>
                    <a:pt x="80" y="135"/>
                    <a:pt x="77" y="137"/>
                  </a:cubicBezTo>
                  <a:cubicBezTo>
                    <a:pt x="75" y="138"/>
                    <a:pt x="74" y="141"/>
                    <a:pt x="75" y="144"/>
                  </a:cubicBezTo>
                  <a:cubicBezTo>
                    <a:pt x="75" y="146"/>
                    <a:pt x="76" y="148"/>
                    <a:pt x="76" y="149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67" y="151"/>
                    <a:pt x="66" y="149"/>
                    <a:pt x="65" y="148"/>
                  </a:cubicBezTo>
                  <a:cubicBezTo>
                    <a:pt x="64" y="145"/>
                    <a:pt x="61" y="144"/>
                    <a:pt x="59" y="144"/>
                  </a:cubicBezTo>
                  <a:cubicBezTo>
                    <a:pt x="56" y="145"/>
                    <a:pt x="52" y="145"/>
                    <a:pt x="49" y="144"/>
                  </a:cubicBezTo>
                  <a:cubicBezTo>
                    <a:pt x="47" y="144"/>
                    <a:pt x="44" y="145"/>
                    <a:pt x="43" y="148"/>
                  </a:cubicBezTo>
                  <a:cubicBezTo>
                    <a:pt x="42" y="149"/>
                    <a:pt x="41" y="151"/>
                    <a:pt x="40" y="153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32" y="148"/>
                    <a:pt x="33" y="146"/>
                    <a:pt x="33" y="144"/>
                  </a:cubicBezTo>
                  <a:cubicBezTo>
                    <a:pt x="34" y="141"/>
                    <a:pt x="33" y="138"/>
                    <a:pt x="31" y="137"/>
                  </a:cubicBezTo>
                  <a:cubicBezTo>
                    <a:pt x="28" y="135"/>
                    <a:pt x="26" y="133"/>
                    <a:pt x="24" y="130"/>
                  </a:cubicBezTo>
                  <a:cubicBezTo>
                    <a:pt x="23" y="128"/>
                    <a:pt x="20" y="127"/>
                    <a:pt x="17" y="128"/>
                  </a:cubicBezTo>
                  <a:cubicBezTo>
                    <a:pt x="15" y="128"/>
                    <a:pt x="13" y="129"/>
                    <a:pt x="12" y="129"/>
                  </a:cubicBezTo>
                  <a:cubicBezTo>
                    <a:pt x="8" y="121"/>
                    <a:pt x="8" y="121"/>
                    <a:pt x="8" y="121"/>
                  </a:cubicBezTo>
                  <a:cubicBezTo>
                    <a:pt x="10" y="120"/>
                    <a:pt x="12" y="119"/>
                    <a:pt x="13" y="118"/>
                  </a:cubicBezTo>
                  <a:cubicBezTo>
                    <a:pt x="16" y="117"/>
                    <a:pt x="17" y="114"/>
                    <a:pt x="17" y="112"/>
                  </a:cubicBezTo>
                  <a:cubicBezTo>
                    <a:pt x="16" y="109"/>
                    <a:pt x="16" y="105"/>
                    <a:pt x="17" y="102"/>
                  </a:cubicBezTo>
                  <a:cubicBezTo>
                    <a:pt x="17" y="100"/>
                    <a:pt x="16" y="97"/>
                    <a:pt x="13" y="96"/>
                  </a:cubicBezTo>
                  <a:cubicBezTo>
                    <a:pt x="12" y="95"/>
                    <a:pt x="10" y="94"/>
                    <a:pt x="8" y="93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3" y="85"/>
                    <a:pt x="15" y="86"/>
                    <a:pt x="17" y="86"/>
                  </a:cubicBezTo>
                  <a:cubicBezTo>
                    <a:pt x="20" y="87"/>
                    <a:pt x="23" y="86"/>
                    <a:pt x="24" y="84"/>
                  </a:cubicBezTo>
                  <a:cubicBezTo>
                    <a:pt x="26" y="81"/>
                    <a:pt x="28" y="79"/>
                    <a:pt x="31" y="77"/>
                  </a:cubicBezTo>
                  <a:cubicBezTo>
                    <a:pt x="33" y="76"/>
                    <a:pt x="34" y="73"/>
                    <a:pt x="33" y="70"/>
                  </a:cubicBezTo>
                  <a:cubicBezTo>
                    <a:pt x="33" y="68"/>
                    <a:pt x="32" y="66"/>
                    <a:pt x="32" y="65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1" y="63"/>
                    <a:pt x="42" y="65"/>
                    <a:pt x="43" y="66"/>
                  </a:cubicBezTo>
                  <a:cubicBezTo>
                    <a:pt x="44" y="69"/>
                    <a:pt x="47" y="70"/>
                    <a:pt x="49" y="70"/>
                  </a:cubicBezTo>
                  <a:cubicBezTo>
                    <a:pt x="52" y="69"/>
                    <a:pt x="56" y="69"/>
                    <a:pt x="59" y="70"/>
                  </a:cubicBezTo>
                  <a:cubicBezTo>
                    <a:pt x="61" y="70"/>
                    <a:pt x="64" y="69"/>
                    <a:pt x="65" y="66"/>
                  </a:cubicBezTo>
                  <a:cubicBezTo>
                    <a:pt x="66" y="65"/>
                    <a:pt x="67" y="63"/>
                    <a:pt x="68" y="61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6" y="66"/>
                    <a:pt x="75" y="68"/>
                    <a:pt x="75" y="70"/>
                  </a:cubicBezTo>
                  <a:cubicBezTo>
                    <a:pt x="74" y="73"/>
                    <a:pt x="75" y="76"/>
                    <a:pt x="77" y="77"/>
                  </a:cubicBezTo>
                  <a:cubicBezTo>
                    <a:pt x="80" y="79"/>
                    <a:pt x="82" y="81"/>
                    <a:pt x="84" y="84"/>
                  </a:cubicBezTo>
                  <a:cubicBezTo>
                    <a:pt x="85" y="86"/>
                    <a:pt x="88" y="87"/>
                    <a:pt x="91" y="86"/>
                  </a:cubicBezTo>
                  <a:cubicBezTo>
                    <a:pt x="93" y="86"/>
                    <a:pt x="95" y="85"/>
                    <a:pt x="96" y="85"/>
                  </a:cubicBezTo>
                  <a:cubicBezTo>
                    <a:pt x="100" y="93"/>
                    <a:pt x="100" y="93"/>
                    <a:pt x="100" y="93"/>
                  </a:cubicBezTo>
                  <a:cubicBezTo>
                    <a:pt x="98" y="94"/>
                    <a:pt x="96" y="95"/>
                    <a:pt x="95" y="96"/>
                  </a:cubicBezTo>
                  <a:cubicBezTo>
                    <a:pt x="92" y="97"/>
                    <a:pt x="91" y="100"/>
                    <a:pt x="91" y="102"/>
                  </a:cubicBezTo>
                  <a:cubicBezTo>
                    <a:pt x="92" y="105"/>
                    <a:pt x="92" y="109"/>
                    <a:pt x="91" y="112"/>
                  </a:cubicBezTo>
                  <a:cubicBezTo>
                    <a:pt x="91" y="114"/>
                    <a:pt x="92" y="117"/>
                    <a:pt x="95" y="118"/>
                  </a:cubicBezTo>
                  <a:cubicBezTo>
                    <a:pt x="96" y="119"/>
                    <a:pt x="98" y="120"/>
                    <a:pt x="100" y="121"/>
                  </a:cubicBezTo>
                  <a:lnTo>
                    <a:pt x="96" y="129"/>
                  </a:lnTo>
                  <a:close/>
                  <a:moveTo>
                    <a:pt x="77" y="98"/>
                  </a:moveTo>
                  <a:cubicBezTo>
                    <a:pt x="77" y="98"/>
                    <a:pt x="77" y="98"/>
                    <a:pt x="77" y="98"/>
                  </a:cubicBezTo>
                  <a:cubicBezTo>
                    <a:pt x="71" y="85"/>
                    <a:pt x="57" y="79"/>
                    <a:pt x="45" y="84"/>
                  </a:cubicBezTo>
                  <a:cubicBezTo>
                    <a:pt x="32" y="90"/>
                    <a:pt x="26" y="104"/>
                    <a:pt x="31" y="116"/>
                  </a:cubicBezTo>
                  <a:cubicBezTo>
                    <a:pt x="34" y="122"/>
                    <a:pt x="39" y="127"/>
                    <a:pt x="45" y="130"/>
                  </a:cubicBezTo>
                  <a:cubicBezTo>
                    <a:pt x="48" y="131"/>
                    <a:pt x="51" y="131"/>
                    <a:pt x="54" y="131"/>
                  </a:cubicBezTo>
                  <a:cubicBezTo>
                    <a:pt x="57" y="131"/>
                    <a:pt x="60" y="131"/>
                    <a:pt x="63" y="130"/>
                  </a:cubicBezTo>
                  <a:cubicBezTo>
                    <a:pt x="76" y="124"/>
                    <a:pt x="82" y="110"/>
                    <a:pt x="77" y="98"/>
                  </a:cubicBezTo>
                  <a:close/>
                  <a:moveTo>
                    <a:pt x="61" y="123"/>
                  </a:moveTo>
                  <a:cubicBezTo>
                    <a:pt x="56" y="125"/>
                    <a:pt x="52" y="125"/>
                    <a:pt x="47" y="123"/>
                  </a:cubicBezTo>
                  <a:cubicBezTo>
                    <a:pt x="43" y="121"/>
                    <a:pt x="40" y="118"/>
                    <a:pt x="38" y="114"/>
                  </a:cubicBezTo>
                  <a:cubicBezTo>
                    <a:pt x="34" y="105"/>
                    <a:pt x="39" y="95"/>
                    <a:pt x="47" y="91"/>
                  </a:cubicBezTo>
                  <a:cubicBezTo>
                    <a:pt x="50" y="90"/>
                    <a:pt x="52" y="90"/>
                    <a:pt x="54" y="90"/>
                  </a:cubicBezTo>
                  <a:cubicBezTo>
                    <a:pt x="61" y="90"/>
                    <a:pt x="67" y="94"/>
                    <a:pt x="70" y="100"/>
                  </a:cubicBezTo>
                  <a:cubicBezTo>
                    <a:pt x="74" y="109"/>
                    <a:pt x="69" y="119"/>
                    <a:pt x="61" y="123"/>
                  </a:cubicBezTo>
                  <a:close/>
                  <a:moveTo>
                    <a:pt x="156" y="32"/>
                  </a:moveTo>
                  <a:cubicBezTo>
                    <a:pt x="155" y="31"/>
                    <a:pt x="154" y="31"/>
                    <a:pt x="152" y="31"/>
                  </a:cubicBezTo>
                  <a:cubicBezTo>
                    <a:pt x="152" y="29"/>
                    <a:pt x="151" y="27"/>
                    <a:pt x="150" y="25"/>
                  </a:cubicBezTo>
                  <a:cubicBezTo>
                    <a:pt x="151" y="24"/>
                    <a:pt x="151" y="23"/>
                    <a:pt x="152" y="22"/>
                  </a:cubicBezTo>
                  <a:cubicBezTo>
                    <a:pt x="154" y="20"/>
                    <a:pt x="154" y="16"/>
                    <a:pt x="152" y="14"/>
                  </a:cubicBezTo>
                  <a:cubicBezTo>
                    <a:pt x="147" y="9"/>
                    <a:pt x="147" y="9"/>
                    <a:pt x="147" y="9"/>
                  </a:cubicBezTo>
                  <a:cubicBezTo>
                    <a:pt x="145" y="7"/>
                    <a:pt x="141" y="7"/>
                    <a:pt x="139" y="9"/>
                  </a:cubicBezTo>
                  <a:cubicBezTo>
                    <a:pt x="138" y="10"/>
                    <a:pt x="137" y="10"/>
                    <a:pt x="136" y="11"/>
                  </a:cubicBezTo>
                  <a:cubicBezTo>
                    <a:pt x="134" y="10"/>
                    <a:pt x="132" y="9"/>
                    <a:pt x="130" y="9"/>
                  </a:cubicBezTo>
                  <a:cubicBezTo>
                    <a:pt x="130" y="7"/>
                    <a:pt x="130" y="6"/>
                    <a:pt x="129" y="5"/>
                  </a:cubicBezTo>
                  <a:cubicBezTo>
                    <a:pt x="129" y="2"/>
                    <a:pt x="127" y="0"/>
                    <a:pt x="124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4" y="0"/>
                    <a:pt x="112" y="2"/>
                    <a:pt x="111" y="5"/>
                  </a:cubicBezTo>
                  <a:cubicBezTo>
                    <a:pt x="111" y="6"/>
                    <a:pt x="111" y="7"/>
                    <a:pt x="111" y="9"/>
                  </a:cubicBezTo>
                  <a:cubicBezTo>
                    <a:pt x="109" y="9"/>
                    <a:pt x="106" y="10"/>
                    <a:pt x="105" y="11"/>
                  </a:cubicBezTo>
                  <a:cubicBezTo>
                    <a:pt x="103" y="10"/>
                    <a:pt x="102" y="10"/>
                    <a:pt x="101" y="9"/>
                  </a:cubicBezTo>
                  <a:cubicBezTo>
                    <a:pt x="99" y="7"/>
                    <a:pt x="96" y="7"/>
                    <a:pt x="94" y="9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7" y="16"/>
                    <a:pt x="87" y="20"/>
                    <a:pt x="89" y="22"/>
                  </a:cubicBezTo>
                  <a:cubicBezTo>
                    <a:pt x="89" y="23"/>
                    <a:pt x="90" y="24"/>
                    <a:pt x="91" y="25"/>
                  </a:cubicBezTo>
                  <a:cubicBezTo>
                    <a:pt x="90" y="27"/>
                    <a:pt x="89" y="29"/>
                    <a:pt x="88" y="31"/>
                  </a:cubicBezTo>
                  <a:cubicBezTo>
                    <a:pt x="87" y="31"/>
                    <a:pt x="86" y="31"/>
                    <a:pt x="85" y="32"/>
                  </a:cubicBezTo>
                  <a:cubicBezTo>
                    <a:pt x="82" y="32"/>
                    <a:pt x="80" y="34"/>
                    <a:pt x="80" y="37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0" y="47"/>
                    <a:pt x="82" y="49"/>
                    <a:pt x="85" y="50"/>
                  </a:cubicBezTo>
                  <a:cubicBezTo>
                    <a:pt x="86" y="50"/>
                    <a:pt x="87" y="50"/>
                    <a:pt x="88" y="50"/>
                  </a:cubicBezTo>
                  <a:cubicBezTo>
                    <a:pt x="89" y="52"/>
                    <a:pt x="90" y="55"/>
                    <a:pt x="91" y="56"/>
                  </a:cubicBezTo>
                  <a:cubicBezTo>
                    <a:pt x="90" y="58"/>
                    <a:pt x="89" y="59"/>
                    <a:pt x="89" y="60"/>
                  </a:cubicBezTo>
                  <a:cubicBezTo>
                    <a:pt x="87" y="62"/>
                    <a:pt x="87" y="65"/>
                    <a:pt x="89" y="67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6" y="74"/>
                    <a:pt x="99" y="74"/>
                    <a:pt x="101" y="72"/>
                  </a:cubicBezTo>
                  <a:cubicBezTo>
                    <a:pt x="102" y="72"/>
                    <a:pt x="103" y="71"/>
                    <a:pt x="105" y="70"/>
                  </a:cubicBezTo>
                  <a:cubicBezTo>
                    <a:pt x="106" y="71"/>
                    <a:pt x="109" y="72"/>
                    <a:pt x="111" y="73"/>
                  </a:cubicBezTo>
                  <a:cubicBezTo>
                    <a:pt x="111" y="74"/>
                    <a:pt x="111" y="75"/>
                    <a:pt x="111" y="76"/>
                  </a:cubicBezTo>
                  <a:cubicBezTo>
                    <a:pt x="112" y="79"/>
                    <a:pt x="114" y="81"/>
                    <a:pt x="117" y="81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127" y="81"/>
                    <a:pt x="129" y="79"/>
                    <a:pt x="129" y="76"/>
                  </a:cubicBezTo>
                  <a:cubicBezTo>
                    <a:pt x="130" y="75"/>
                    <a:pt x="130" y="74"/>
                    <a:pt x="130" y="73"/>
                  </a:cubicBezTo>
                  <a:cubicBezTo>
                    <a:pt x="132" y="72"/>
                    <a:pt x="134" y="71"/>
                    <a:pt x="136" y="70"/>
                  </a:cubicBezTo>
                  <a:cubicBezTo>
                    <a:pt x="137" y="71"/>
                    <a:pt x="138" y="72"/>
                    <a:pt x="139" y="72"/>
                  </a:cubicBezTo>
                  <a:cubicBezTo>
                    <a:pt x="141" y="74"/>
                    <a:pt x="145" y="74"/>
                    <a:pt x="147" y="72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4" y="65"/>
                    <a:pt x="154" y="62"/>
                    <a:pt x="152" y="60"/>
                  </a:cubicBezTo>
                  <a:cubicBezTo>
                    <a:pt x="151" y="59"/>
                    <a:pt x="151" y="58"/>
                    <a:pt x="150" y="56"/>
                  </a:cubicBezTo>
                  <a:cubicBezTo>
                    <a:pt x="151" y="55"/>
                    <a:pt x="152" y="52"/>
                    <a:pt x="152" y="50"/>
                  </a:cubicBezTo>
                  <a:cubicBezTo>
                    <a:pt x="154" y="50"/>
                    <a:pt x="155" y="50"/>
                    <a:pt x="156" y="50"/>
                  </a:cubicBezTo>
                  <a:cubicBezTo>
                    <a:pt x="159" y="49"/>
                    <a:pt x="161" y="47"/>
                    <a:pt x="161" y="44"/>
                  </a:cubicBezTo>
                  <a:cubicBezTo>
                    <a:pt x="161" y="37"/>
                    <a:pt x="161" y="37"/>
                    <a:pt x="161" y="37"/>
                  </a:cubicBezTo>
                  <a:cubicBezTo>
                    <a:pt x="161" y="34"/>
                    <a:pt x="159" y="32"/>
                    <a:pt x="156" y="32"/>
                  </a:cubicBezTo>
                  <a:close/>
                  <a:moveTo>
                    <a:pt x="154" y="43"/>
                  </a:moveTo>
                  <a:cubicBezTo>
                    <a:pt x="153" y="43"/>
                    <a:pt x="152" y="43"/>
                    <a:pt x="151" y="44"/>
                  </a:cubicBezTo>
                  <a:cubicBezTo>
                    <a:pt x="149" y="44"/>
                    <a:pt x="147" y="46"/>
                    <a:pt x="146" y="48"/>
                  </a:cubicBezTo>
                  <a:cubicBezTo>
                    <a:pt x="145" y="50"/>
                    <a:pt x="145" y="52"/>
                    <a:pt x="144" y="54"/>
                  </a:cubicBezTo>
                  <a:cubicBezTo>
                    <a:pt x="142" y="56"/>
                    <a:pt x="143" y="58"/>
                    <a:pt x="144" y="60"/>
                  </a:cubicBezTo>
                  <a:cubicBezTo>
                    <a:pt x="145" y="61"/>
                    <a:pt x="145" y="62"/>
                    <a:pt x="146" y="63"/>
                  </a:cubicBezTo>
                  <a:cubicBezTo>
                    <a:pt x="143" y="66"/>
                    <a:pt x="143" y="66"/>
                    <a:pt x="143" y="66"/>
                  </a:cubicBezTo>
                  <a:cubicBezTo>
                    <a:pt x="142" y="66"/>
                    <a:pt x="141" y="65"/>
                    <a:pt x="140" y="64"/>
                  </a:cubicBezTo>
                  <a:cubicBezTo>
                    <a:pt x="138" y="63"/>
                    <a:pt x="135" y="63"/>
                    <a:pt x="133" y="64"/>
                  </a:cubicBezTo>
                  <a:cubicBezTo>
                    <a:pt x="132" y="65"/>
                    <a:pt x="130" y="66"/>
                    <a:pt x="127" y="66"/>
                  </a:cubicBezTo>
                  <a:cubicBezTo>
                    <a:pt x="125" y="67"/>
                    <a:pt x="124" y="69"/>
                    <a:pt x="123" y="71"/>
                  </a:cubicBezTo>
                  <a:cubicBezTo>
                    <a:pt x="123" y="72"/>
                    <a:pt x="123" y="73"/>
                    <a:pt x="123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18" y="73"/>
                    <a:pt x="118" y="72"/>
                    <a:pt x="117" y="71"/>
                  </a:cubicBezTo>
                  <a:cubicBezTo>
                    <a:pt x="117" y="69"/>
                    <a:pt x="115" y="67"/>
                    <a:pt x="113" y="66"/>
                  </a:cubicBezTo>
                  <a:cubicBezTo>
                    <a:pt x="111" y="66"/>
                    <a:pt x="109" y="65"/>
                    <a:pt x="107" y="64"/>
                  </a:cubicBezTo>
                  <a:cubicBezTo>
                    <a:pt x="105" y="63"/>
                    <a:pt x="103" y="63"/>
                    <a:pt x="101" y="64"/>
                  </a:cubicBezTo>
                  <a:cubicBezTo>
                    <a:pt x="100" y="65"/>
                    <a:pt x="99" y="66"/>
                    <a:pt x="98" y="66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2"/>
                    <a:pt x="96" y="61"/>
                    <a:pt x="97" y="60"/>
                  </a:cubicBezTo>
                  <a:cubicBezTo>
                    <a:pt x="98" y="58"/>
                    <a:pt x="98" y="56"/>
                    <a:pt x="97" y="54"/>
                  </a:cubicBezTo>
                  <a:cubicBezTo>
                    <a:pt x="96" y="52"/>
                    <a:pt x="95" y="50"/>
                    <a:pt x="95" y="48"/>
                  </a:cubicBezTo>
                  <a:cubicBezTo>
                    <a:pt x="94" y="46"/>
                    <a:pt x="92" y="44"/>
                    <a:pt x="90" y="44"/>
                  </a:cubicBezTo>
                  <a:cubicBezTo>
                    <a:pt x="89" y="43"/>
                    <a:pt x="88" y="43"/>
                    <a:pt x="87" y="43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8"/>
                    <a:pt x="89" y="38"/>
                    <a:pt x="90" y="38"/>
                  </a:cubicBezTo>
                  <a:cubicBezTo>
                    <a:pt x="92" y="37"/>
                    <a:pt x="94" y="36"/>
                    <a:pt x="95" y="34"/>
                  </a:cubicBezTo>
                  <a:cubicBezTo>
                    <a:pt x="95" y="31"/>
                    <a:pt x="96" y="29"/>
                    <a:pt x="97" y="28"/>
                  </a:cubicBezTo>
                  <a:cubicBezTo>
                    <a:pt x="98" y="26"/>
                    <a:pt x="98" y="23"/>
                    <a:pt x="97" y="21"/>
                  </a:cubicBezTo>
                  <a:cubicBezTo>
                    <a:pt x="96" y="20"/>
                    <a:pt x="95" y="19"/>
                    <a:pt x="95" y="19"/>
                  </a:cubicBezTo>
                  <a:cubicBezTo>
                    <a:pt x="98" y="15"/>
                    <a:pt x="98" y="15"/>
                    <a:pt x="98" y="15"/>
                  </a:cubicBezTo>
                  <a:cubicBezTo>
                    <a:pt x="99" y="16"/>
                    <a:pt x="100" y="16"/>
                    <a:pt x="101" y="17"/>
                  </a:cubicBezTo>
                  <a:cubicBezTo>
                    <a:pt x="103" y="18"/>
                    <a:pt x="105" y="19"/>
                    <a:pt x="107" y="17"/>
                  </a:cubicBezTo>
                  <a:cubicBezTo>
                    <a:pt x="109" y="16"/>
                    <a:pt x="111" y="16"/>
                    <a:pt x="113" y="15"/>
                  </a:cubicBezTo>
                  <a:cubicBezTo>
                    <a:pt x="115" y="14"/>
                    <a:pt x="117" y="12"/>
                    <a:pt x="117" y="10"/>
                  </a:cubicBezTo>
                  <a:cubicBezTo>
                    <a:pt x="118" y="9"/>
                    <a:pt x="118" y="8"/>
                    <a:pt x="118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8"/>
                    <a:pt x="123" y="9"/>
                    <a:pt x="123" y="10"/>
                  </a:cubicBezTo>
                  <a:cubicBezTo>
                    <a:pt x="124" y="12"/>
                    <a:pt x="125" y="14"/>
                    <a:pt x="127" y="15"/>
                  </a:cubicBezTo>
                  <a:cubicBezTo>
                    <a:pt x="130" y="16"/>
                    <a:pt x="132" y="16"/>
                    <a:pt x="133" y="17"/>
                  </a:cubicBezTo>
                  <a:cubicBezTo>
                    <a:pt x="135" y="19"/>
                    <a:pt x="138" y="18"/>
                    <a:pt x="140" y="17"/>
                  </a:cubicBezTo>
                  <a:cubicBezTo>
                    <a:pt x="141" y="16"/>
                    <a:pt x="142" y="16"/>
                    <a:pt x="143" y="15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19"/>
                    <a:pt x="145" y="20"/>
                    <a:pt x="144" y="21"/>
                  </a:cubicBezTo>
                  <a:cubicBezTo>
                    <a:pt x="143" y="23"/>
                    <a:pt x="142" y="26"/>
                    <a:pt x="144" y="28"/>
                  </a:cubicBezTo>
                  <a:cubicBezTo>
                    <a:pt x="145" y="29"/>
                    <a:pt x="145" y="31"/>
                    <a:pt x="146" y="34"/>
                  </a:cubicBezTo>
                  <a:cubicBezTo>
                    <a:pt x="147" y="36"/>
                    <a:pt x="149" y="37"/>
                    <a:pt x="151" y="38"/>
                  </a:cubicBezTo>
                  <a:cubicBezTo>
                    <a:pt x="152" y="38"/>
                    <a:pt x="153" y="38"/>
                    <a:pt x="154" y="38"/>
                  </a:cubicBezTo>
                  <a:lnTo>
                    <a:pt x="154" y="43"/>
                  </a:lnTo>
                  <a:close/>
                  <a:moveTo>
                    <a:pt x="120" y="26"/>
                  </a:moveTo>
                  <a:cubicBezTo>
                    <a:pt x="112" y="26"/>
                    <a:pt x="106" y="33"/>
                    <a:pt x="106" y="41"/>
                  </a:cubicBezTo>
                  <a:cubicBezTo>
                    <a:pt x="106" y="49"/>
                    <a:pt x="112" y="55"/>
                    <a:pt x="120" y="55"/>
                  </a:cubicBezTo>
                  <a:cubicBezTo>
                    <a:pt x="128" y="55"/>
                    <a:pt x="135" y="49"/>
                    <a:pt x="135" y="41"/>
                  </a:cubicBezTo>
                  <a:cubicBezTo>
                    <a:pt x="135" y="33"/>
                    <a:pt x="128" y="26"/>
                    <a:pt x="120" y="26"/>
                  </a:cubicBezTo>
                  <a:close/>
                  <a:moveTo>
                    <a:pt x="120" y="49"/>
                  </a:moveTo>
                  <a:cubicBezTo>
                    <a:pt x="116" y="49"/>
                    <a:pt x="112" y="45"/>
                    <a:pt x="112" y="41"/>
                  </a:cubicBezTo>
                  <a:cubicBezTo>
                    <a:pt x="112" y="36"/>
                    <a:pt x="116" y="33"/>
                    <a:pt x="120" y="33"/>
                  </a:cubicBezTo>
                  <a:cubicBezTo>
                    <a:pt x="125" y="33"/>
                    <a:pt x="128" y="36"/>
                    <a:pt x="128" y="41"/>
                  </a:cubicBezTo>
                  <a:cubicBezTo>
                    <a:pt x="128" y="45"/>
                    <a:pt x="125" y="49"/>
                    <a:pt x="120" y="49"/>
                  </a:cubicBezTo>
                  <a:close/>
                </a:path>
              </a:pathLst>
            </a:custGeom>
            <a:solidFill>
              <a:srgbClr val="00346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4523671" y="2106614"/>
              <a:ext cx="2176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增大</a:t>
              </a:r>
              <a:r>
                <a:rPr lang="en-US" altLang="zh-CN" b="1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TLB</a:t>
              </a:r>
              <a:r>
                <a:rPr lang="zh-CN" altLang="en-US" b="1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容量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4629340" y="2646610"/>
              <a:ext cx="3049270" cy="2317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增大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的容量，那么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可以存储更多的页表项，提高查询时的命中率，从而缩短查询时间。</a:t>
              </a:r>
              <a:endPara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增大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容量的方法有：对单个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进行扩容、增加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数量、使用多级</a:t>
              </a:r>
              <a:r>
                <a:rPr lang="en-US" altLang="zh-CN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TLB</a:t>
              </a:r>
              <a:r>
                <a:rPr lang="zh-CN" altLang="en-US" sz="1400" spc="1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等。</a:t>
              </a:r>
              <a:endPara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4605514" y="2576080"/>
              <a:ext cx="238356" cy="0"/>
            </a:xfrm>
            <a:prstGeom prst="line">
              <a:avLst/>
            </a:prstGeom>
            <a:ln w="12700">
              <a:solidFill>
                <a:srgbClr val="0034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/>
            <p:cNvSpPr txBox="1"/>
            <p:nvPr/>
          </p:nvSpPr>
          <p:spPr>
            <a:xfrm>
              <a:off x="7099275" y="1220183"/>
              <a:ext cx="906017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</a:p>
          </p:txBody>
        </p:sp>
      </p:grpSp>
      <p:sp>
        <p:nvSpPr>
          <p:cNvPr id="68" name="矩形: 圆角 67"/>
          <p:cNvSpPr/>
          <p:nvPr/>
        </p:nvSpPr>
        <p:spPr>
          <a:xfrm>
            <a:off x="8193295" y="1148472"/>
            <a:ext cx="3794342" cy="4631585"/>
          </a:xfrm>
          <a:prstGeom prst="roundRect">
            <a:avLst>
              <a:gd name="adj" fmla="val 41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Freeform 143"/>
          <p:cNvSpPr>
            <a:spLocks noEditPoints="1"/>
          </p:cNvSpPr>
          <p:nvPr/>
        </p:nvSpPr>
        <p:spPr bwMode="auto">
          <a:xfrm>
            <a:off x="8460835" y="1308735"/>
            <a:ext cx="549275" cy="554038"/>
          </a:xfrm>
          <a:custGeom>
            <a:avLst/>
            <a:gdLst>
              <a:gd name="T0" fmla="*/ 104 w 161"/>
              <a:gd name="T1" fmla="*/ 99 h 161"/>
              <a:gd name="T2" fmla="*/ 95 w 161"/>
              <a:gd name="T3" fmla="*/ 78 h 161"/>
              <a:gd name="T4" fmla="*/ 79 w 161"/>
              <a:gd name="T5" fmla="*/ 58 h 161"/>
              <a:gd name="T6" fmla="*/ 49 w 161"/>
              <a:gd name="T7" fmla="*/ 62 h 161"/>
              <a:gd name="T8" fmla="*/ 25 w 161"/>
              <a:gd name="T9" fmla="*/ 66 h 161"/>
              <a:gd name="T10" fmla="*/ 5 w 161"/>
              <a:gd name="T11" fmla="*/ 82 h 161"/>
              <a:gd name="T12" fmla="*/ 9 w 161"/>
              <a:gd name="T13" fmla="*/ 112 h 161"/>
              <a:gd name="T14" fmla="*/ 13 w 161"/>
              <a:gd name="T15" fmla="*/ 136 h 161"/>
              <a:gd name="T16" fmla="*/ 29 w 161"/>
              <a:gd name="T17" fmla="*/ 156 h 161"/>
              <a:gd name="T18" fmla="*/ 49 w 161"/>
              <a:gd name="T19" fmla="*/ 152 h 161"/>
              <a:gd name="T20" fmla="*/ 79 w 161"/>
              <a:gd name="T21" fmla="*/ 156 h 161"/>
              <a:gd name="T22" fmla="*/ 95 w 161"/>
              <a:gd name="T23" fmla="*/ 136 h 161"/>
              <a:gd name="T24" fmla="*/ 96 w 161"/>
              <a:gd name="T25" fmla="*/ 129 h 161"/>
              <a:gd name="T26" fmla="*/ 75 w 161"/>
              <a:gd name="T27" fmla="*/ 144 h 161"/>
              <a:gd name="T28" fmla="*/ 59 w 161"/>
              <a:gd name="T29" fmla="*/ 144 h 161"/>
              <a:gd name="T30" fmla="*/ 32 w 161"/>
              <a:gd name="T31" fmla="*/ 149 h 161"/>
              <a:gd name="T32" fmla="*/ 17 w 161"/>
              <a:gd name="T33" fmla="*/ 128 h 161"/>
              <a:gd name="T34" fmla="*/ 17 w 161"/>
              <a:gd name="T35" fmla="*/ 112 h 161"/>
              <a:gd name="T36" fmla="*/ 12 w 161"/>
              <a:gd name="T37" fmla="*/ 85 h 161"/>
              <a:gd name="T38" fmla="*/ 33 w 161"/>
              <a:gd name="T39" fmla="*/ 70 h 161"/>
              <a:gd name="T40" fmla="*/ 49 w 161"/>
              <a:gd name="T41" fmla="*/ 70 h 161"/>
              <a:gd name="T42" fmla="*/ 76 w 161"/>
              <a:gd name="T43" fmla="*/ 65 h 161"/>
              <a:gd name="T44" fmla="*/ 91 w 161"/>
              <a:gd name="T45" fmla="*/ 86 h 161"/>
              <a:gd name="T46" fmla="*/ 91 w 161"/>
              <a:gd name="T47" fmla="*/ 102 h 161"/>
              <a:gd name="T48" fmla="*/ 96 w 161"/>
              <a:gd name="T49" fmla="*/ 129 h 161"/>
              <a:gd name="T50" fmla="*/ 31 w 161"/>
              <a:gd name="T51" fmla="*/ 116 h 161"/>
              <a:gd name="T52" fmla="*/ 77 w 161"/>
              <a:gd name="T53" fmla="*/ 98 h 161"/>
              <a:gd name="T54" fmla="*/ 47 w 161"/>
              <a:gd name="T55" fmla="*/ 91 h 161"/>
              <a:gd name="T56" fmla="*/ 156 w 161"/>
              <a:gd name="T57" fmla="*/ 32 h 161"/>
              <a:gd name="T58" fmla="*/ 152 w 161"/>
              <a:gd name="T59" fmla="*/ 14 h 161"/>
              <a:gd name="T60" fmla="*/ 130 w 161"/>
              <a:gd name="T61" fmla="*/ 9 h 161"/>
              <a:gd name="T62" fmla="*/ 111 w 161"/>
              <a:gd name="T63" fmla="*/ 5 h 161"/>
              <a:gd name="T64" fmla="*/ 94 w 161"/>
              <a:gd name="T65" fmla="*/ 9 h 161"/>
              <a:gd name="T66" fmla="*/ 88 w 161"/>
              <a:gd name="T67" fmla="*/ 31 h 161"/>
              <a:gd name="T68" fmla="*/ 85 w 161"/>
              <a:gd name="T69" fmla="*/ 50 h 161"/>
              <a:gd name="T70" fmla="*/ 89 w 161"/>
              <a:gd name="T71" fmla="*/ 67 h 161"/>
              <a:gd name="T72" fmla="*/ 111 w 161"/>
              <a:gd name="T73" fmla="*/ 73 h 161"/>
              <a:gd name="T74" fmla="*/ 129 w 161"/>
              <a:gd name="T75" fmla="*/ 76 h 161"/>
              <a:gd name="T76" fmla="*/ 147 w 161"/>
              <a:gd name="T77" fmla="*/ 72 h 161"/>
              <a:gd name="T78" fmla="*/ 152 w 161"/>
              <a:gd name="T79" fmla="*/ 50 h 161"/>
              <a:gd name="T80" fmla="*/ 156 w 161"/>
              <a:gd name="T81" fmla="*/ 32 h 161"/>
              <a:gd name="T82" fmla="*/ 144 w 161"/>
              <a:gd name="T83" fmla="*/ 54 h 161"/>
              <a:gd name="T84" fmla="*/ 140 w 161"/>
              <a:gd name="T85" fmla="*/ 64 h 161"/>
              <a:gd name="T86" fmla="*/ 123 w 161"/>
              <a:gd name="T87" fmla="*/ 74 h 161"/>
              <a:gd name="T88" fmla="*/ 107 w 161"/>
              <a:gd name="T89" fmla="*/ 64 h 161"/>
              <a:gd name="T90" fmla="*/ 97 w 161"/>
              <a:gd name="T91" fmla="*/ 60 h 161"/>
              <a:gd name="T92" fmla="*/ 87 w 161"/>
              <a:gd name="T93" fmla="*/ 43 h 161"/>
              <a:gd name="T94" fmla="*/ 97 w 161"/>
              <a:gd name="T95" fmla="*/ 28 h 161"/>
              <a:gd name="T96" fmla="*/ 101 w 161"/>
              <a:gd name="T97" fmla="*/ 17 h 161"/>
              <a:gd name="T98" fmla="*/ 118 w 161"/>
              <a:gd name="T99" fmla="*/ 7 h 161"/>
              <a:gd name="T100" fmla="*/ 133 w 161"/>
              <a:gd name="T101" fmla="*/ 17 h 161"/>
              <a:gd name="T102" fmla="*/ 144 w 161"/>
              <a:gd name="T103" fmla="*/ 21 h 161"/>
              <a:gd name="T104" fmla="*/ 154 w 161"/>
              <a:gd name="T105" fmla="*/ 38 h 161"/>
              <a:gd name="T106" fmla="*/ 120 w 161"/>
              <a:gd name="T107" fmla="*/ 55 h 161"/>
              <a:gd name="T108" fmla="*/ 112 w 161"/>
              <a:gd name="T109" fmla="*/ 4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161">
                <a:moveTo>
                  <a:pt x="104" y="115"/>
                </a:moveTo>
                <a:cubicBezTo>
                  <a:pt x="102" y="114"/>
                  <a:pt x="100" y="113"/>
                  <a:pt x="99" y="112"/>
                </a:cubicBezTo>
                <a:cubicBezTo>
                  <a:pt x="99" y="109"/>
                  <a:pt x="99" y="105"/>
                  <a:pt x="99" y="102"/>
                </a:cubicBezTo>
                <a:cubicBezTo>
                  <a:pt x="100" y="101"/>
                  <a:pt x="102" y="100"/>
                  <a:pt x="104" y="99"/>
                </a:cubicBezTo>
                <a:cubicBezTo>
                  <a:pt x="107" y="97"/>
                  <a:pt x="108" y="94"/>
                  <a:pt x="106" y="90"/>
                </a:cubicBezTo>
                <a:cubicBezTo>
                  <a:pt x="106" y="90"/>
                  <a:pt x="106" y="90"/>
                  <a:pt x="106" y="90"/>
                </a:cubicBezTo>
                <a:cubicBezTo>
                  <a:pt x="103" y="82"/>
                  <a:pt x="103" y="82"/>
                  <a:pt x="103" y="82"/>
                </a:cubicBezTo>
                <a:cubicBezTo>
                  <a:pt x="102" y="79"/>
                  <a:pt x="98" y="77"/>
                  <a:pt x="95" y="78"/>
                </a:cubicBezTo>
                <a:cubicBezTo>
                  <a:pt x="93" y="78"/>
                  <a:pt x="91" y="79"/>
                  <a:pt x="89" y="79"/>
                </a:cubicBezTo>
                <a:cubicBezTo>
                  <a:pt x="87" y="76"/>
                  <a:pt x="85" y="74"/>
                  <a:pt x="82" y="72"/>
                </a:cubicBezTo>
                <a:cubicBezTo>
                  <a:pt x="82" y="70"/>
                  <a:pt x="83" y="68"/>
                  <a:pt x="83" y="66"/>
                </a:cubicBezTo>
                <a:cubicBezTo>
                  <a:pt x="84" y="63"/>
                  <a:pt x="82" y="59"/>
                  <a:pt x="79" y="58"/>
                </a:cubicBezTo>
                <a:cubicBezTo>
                  <a:pt x="71" y="55"/>
                  <a:pt x="71" y="55"/>
                  <a:pt x="71" y="55"/>
                </a:cubicBezTo>
                <a:cubicBezTo>
                  <a:pt x="67" y="53"/>
                  <a:pt x="64" y="54"/>
                  <a:pt x="62" y="57"/>
                </a:cubicBezTo>
                <a:cubicBezTo>
                  <a:pt x="61" y="59"/>
                  <a:pt x="60" y="61"/>
                  <a:pt x="59" y="62"/>
                </a:cubicBezTo>
                <a:cubicBezTo>
                  <a:pt x="56" y="62"/>
                  <a:pt x="52" y="62"/>
                  <a:pt x="49" y="62"/>
                </a:cubicBezTo>
                <a:cubicBezTo>
                  <a:pt x="48" y="61"/>
                  <a:pt x="47" y="59"/>
                  <a:pt x="46" y="57"/>
                </a:cubicBezTo>
                <a:cubicBezTo>
                  <a:pt x="44" y="54"/>
                  <a:pt x="41" y="53"/>
                  <a:pt x="37" y="55"/>
                </a:cubicBezTo>
                <a:cubicBezTo>
                  <a:pt x="29" y="58"/>
                  <a:pt x="29" y="58"/>
                  <a:pt x="29" y="58"/>
                </a:cubicBezTo>
                <a:cubicBezTo>
                  <a:pt x="26" y="59"/>
                  <a:pt x="24" y="63"/>
                  <a:pt x="25" y="66"/>
                </a:cubicBezTo>
                <a:cubicBezTo>
                  <a:pt x="25" y="68"/>
                  <a:pt x="26" y="70"/>
                  <a:pt x="26" y="72"/>
                </a:cubicBezTo>
                <a:cubicBezTo>
                  <a:pt x="23" y="74"/>
                  <a:pt x="21" y="76"/>
                  <a:pt x="19" y="79"/>
                </a:cubicBezTo>
                <a:cubicBezTo>
                  <a:pt x="17" y="79"/>
                  <a:pt x="15" y="78"/>
                  <a:pt x="13" y="78"/>
                </a:cubicBezTo>
                <a:cubicBezTo>
                  <a:pt x="10" y="77"/>
                  <a:pt x="6" y="79"/>
                  <a:pt x="5" y="82"/>
                </a:cubicBezTo>
                <a:cubicBezTo>
                  <a:pt x="2" y="90"/>
                  <a:pt x="2" y="90"/>
                  <a:pt x="2" y="90"/>
                </a:cubicBezTo>
                <a:cubicBezTo>
                  <a:pt x="0" y="94"/>
                  <a:pt x="1" y="97"/>
                  <a:pt x="4" y="99"/>
                </a:cubicBezTo>
                <a:cubicBezTo>
                  <a:pt x="6" y="100"/>
                  <a:pt x="8" y="101"/>
                  <a:pt x="9" y="102"/>
                </a:cubicBezTo>
                <a:cubicBezTo>
                  <a:pt x="9" y="105"/>
                  <a:pt x="9" y="109"/>
                  <a:pt x="9" y="112"/>
                </a:cubicBezTo>
                <a:cubicBezTo>
                  <a:pt x="8" y="113"/>
                  <a:pt x="6" y="114"/>
                  <a:pt x="4" y="115"/>
                </a:cubicBezTo>
                <a:cubicBezTo>
                  <a:pt x="1" y="117"/>
                  <a:pt x="0" y="120"/>
                  <a:pt x="2" y="124"/>
                </a:cubicBezTo>
                <a:cubicBezTo>
                  <a:pt x="5" y="132"/>
                  <a:pt x="5" y="132"/>
                  <a:pt x="5" y="132"/>
                </a:cubicBezTo>
                <a:cubicBezTo>
                  <a:pt x="6" y="135"/>
                  <a:pt x="10" y="137"/>
                  <a:pt x="13" y="136"/>
                </a:cubicBezTo>
                <a:cubicBezTo>
                  <a:pt x="15" y="136"/>
                  <a:pt x="17" y="135"/>
                  <a:pt x="19" y="135"/>
                </a:cubicBezTo>
                <a:cubicBezTo>
                  <a:pt x="21" y="138"/>
                  <a:pt x="23" y="140"/>
                  <a:pt x="26" y="142"/>
                </a:cubicBezTo>
                <a:cubicBezTo>
                  <a:pt x="26" y="144"/>
                  <a:pt x="25" y="146"/>
                  <a:pt x="25" y="148"/>
                </a:cubicBezTo>
                <a:cubicBezTo>
                  <a:pt x="24" y="151"/>
                  <a:pt x="26" y="155"/>
                  <a:pt x="29" y="156"/>
                </a:cubicBezTo>
                <a:cubicBezTo>
                  <a:pt x="37" y="159"/>
                  <a:pt x="37" y="159"/>
                  <a:pt x="37" y="159"/>
                </a:cubicBezTo>
                <a:cubicBezTo>
                  <a:pt x="38" y="160"/>
                  <a:pt x="39" y="160"/>
                  <a:pt x="40" y="160"/>
                </a:cubicBezTo>
                <a:cubicBezTo>
                  <a:pt x="42" y="160"/>
                  <a:pt x="45" y="159"/>
                  <a:pt x="46" y="157"/>
                </a:cubicBezTo>
                <a:cubicBezTo>
                  <a:pt x="47" y="155"/>
                  <a:pt x="48" y="153"/>
                  <a:pt x="49" y="152"/>
                </a:cubicBezTo>
                <a:cubicBezTo>
                  <a:pt x="52" y="152"/>
                  <a:pt x="56" y="152"/>
                  <a:pt x="59" y="152"/>
                </a:cubicBezTo>
                <a:cubicBezTo>
                  <a:pt x="60" y="153"/>
                  <a:pt x="61" y="155"/>
                  <a:pt x="62" y="157"/>
                </a:cubicBezTo>
                <a:cubicBezTo>
                  <a:pt x="64" y="160"/>
                  <a:pt x="67" y="161"/>
                  <a:pt x="71" y="159"/>
                </a:cubicBezTo>
                <a:cubicBezTo>
                  <a:pt x="79" y="156"/>
                  <a:pt x="79" y="156"/>
                  <a:pt x="79" y="156"/>
                </a:cubicBezTo>
                <a:cubicBezTo>
                  <a:pt x="82" y="155"/>
                  <a:pt x="84" y="151"/>
                  <a:pt x="83" y="148"/>
                </a:cubicBezTo>
                <a:cubicBezTo>
                  <a:pt x="83" y="146"/>
                  <a:pt x="82" y="144"/>
                  <a:pt x="82" y="142"/>
                </a:cubicBezTo>
                <a:cubicBezTo>
                  <a:pt x="85" y="140"/>
                  <a:pt x="87" y="138"/>
                  <a:pt x="89" y="135"/>
                </a:cubicBezTo>
                <a:cubicBezTo>
                  <a:pt x="91" y="135"/>
                  <a:pt x="93" y="136"/>
                  <a:pt x="95" y="136"/>
                </a:cubicBezTo>
                <a:cubicBezTo>
                  <a:pt x="98" y="137"/>
                  <a:pt x="102" y="135"/>
                  <a:pt x="103" y="132"/>
                </a:cubicBezTo>
                <a:cubicBezTo>
                  <a:pt x="106" y="124"/>
                  <a:pt x="106" y="124"/>
                  <a:pt x="106" y="124"/>
                </a:cubicBezTo>
                <a:cubicBezTo>
                  <a:pt x="108" y="120"/>
                  <a:pt x="107" y="117"/>
                  <a:pt x="104" y="115"/>
                </a:cubicBezTo>
                <a:close/>
                <a:moveTo>
                  <a:pt x="96" y="129"/>
                </a:moveTo>
                <a:cubicBezTo>
                  <a:pt x="95" y="129"/>
                  <a:pt x="93" y="128"/>
                  <a:pt x="91" y="128"/>
                </a:cubicBezTo>
                <a:cubicBezTo>
                  <a:pt x="88" y="127"/>
                  <a:pt x="85" y="128"/>
                  <a:pt x="84" y="130"/>
                </a:cubicBezTo>
                <a:cubicBezTo>
                  <a:pt x="82" y="133"/>
                  <a:pt x="80" y="135"/>
                  <a:pt x="77" y="137"/>
                </a:cubicBezTo>
                <a:cubicBezTo>
                  <a:pt x="75" y="138"/>
                  <a:pt x="74" y="141"/>
                  <a:pt x="75" y="144"/>
                </a:cubicBezTo>
                <a:cubicBezTo>
                  <a:pt x="75" y="146"/>
                  <a:pt x="76" y="148"/>
                  <a:pt x="76" y="149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67" y="151"/>
                  <a:pt x="66" y="149"/>
                  <a:pt x="65" y="148"/>
                </a:cubicBezTo>
                <a:cubicBezTo>
                  <a:pt x="64" y="145"/>
                  <a:pt x="61" y="144"/>
                  <a:pt x="59" y="144"/>
                </a:cubicBezTo>
                <a:cubicBezTo>
                  <a:pt x="56" y="145"/>
                  <a:pt x="52" y="145"/>
                  <a:pt x="49" y="144"/>
                </a:cubicBezTo>
                <a:cubicBezTo>
                  <a:pt x="47" y="144"/>
                  <a:pt x="44" y="145"/>
                  <a:pt x="43" y="148"/>
                </a:cubicBezTo>
                <a:cubicBezTo>
                  <a:pt x="42" y="149"/>
                  <a:pt x="41" y="151"/>
                  <a:pt x="40" y="153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2" y="148"/>
                  <a:pt x="33" y="146"/>
                  <a:pt x="33" y="144"/>
                </a:cubicBezTo>
                <a:cubicBezTo>
                  <a:pt x="34" y="141"/>
                  <a:pt x="33" y="138"/>
                  <a:pt x="31" y="137"/>
                </a:cubicBezTo>
                <a:cubicBezTo>
                  <a:pt x="28" y="135"/>
                  <a:pt x="26" y="133"/>
                  <a:pt x="24" y="130"/>
                </a:cubicBezTo>
                <a:cubicBezTo>
                  <a:pt x="23" y="128"/>
                  <a:pt x="20" y="127"/>
                  <a:pt x="17" y="128"/>
                </a:cubicBezTo>
                <a:cubicBezTo>
                  <a:pt x="15" y="128"/>
                  <a:pt x="13" y="129"/>
                  <a:pt x="12" y="129"/>
                </a:cubicBezTo>
                <a:cubicBezTo>
                  <a:pt x="8" y="121"/>
                  <a:pt x="8" y="121"/>
                  <a:pt x="8" y="121"/>
                </a:cubicBezTo>
                <a:cubicBezTo>
                  <a:pt x="10" y="120"/>
                  <a:pt x="12" y="119"/>
                  <a:pt x="13" y="118"/>
                </a:cubicBezTo>
                <a:cubicBezTo>
                  <a:pt x="16" y="117"/>
                  <a:pt x="17" y="114"/>
                  <a:pt x="17" y="112"/>
                </a:cubicBezTo>
                <a:cubicBezTo>
                  <a:pt x="16" y="109"/>
                  <a:pt x="16" y="105"/>
                  <a:pt x="17" y="102"/>
                </a:cubicBezTo>
                <a:cubicBezTo>
                  <a:pt x="17" y="100"/>
                  <a:pt x="16" y="97"/>
                  <a:pt x="13" y="96"/>
                </a:cubicBezTo>
                <a:cubicBezTo>
                  <a:pt x="12" y="95"/>
                  <a:pt x="10" y="94"/>
                  <a:pt x="8" y="93"/>
                </a:cubicBezTo>
                <a:cubicBezTo>
                  <a:pt x="12" y="85"/>
                  <a:pt x="12" y="85"/>
                  <a:pt x="12" y="85"/>
                </a:cubicBezTo>
                <a:cubicBezTo>
                  <a:pt x="13" y="85"/>
                  <a:pt x="15" y="86"/>
                  <a:pt x="17" y="86"/>
                </a:cubicBezTo>
                <a:cubicBezTo>
                  <a:pt x="20" y="87"/>
                  <a:pt x="23" y="86"/>
                  <a:pt x="24" y="84"/>
                </a:cubicBezTo>
                <a:cubicBezTo>
                  <a:pt x="26" y="81"/>
                  <a:pt x="28" y="79"/>
                  <a:pt x="31" y="77"/>
                </a:cubicBezTo>
                <a:cubicBezTo>
                  <a:pt x="33" y="76"/>
                  <a:pt x="34" y="73"/>
                  <a:pt x="33" y="70"/>
                </a:cubicBezTo>
                <a:cubicBezTo>
                  <a:pt x="33" y="68"/>
                  <a:pt x="32" y="66"/>
                  <a:pt x="32" y="65"/>
                </a:cubicBezTo>
                <a:cubicBezTo>
                  <a:pt x="40" y="61"/>
                  <a:pt x="40" y="61"/>
                  <a:pt x="40" y="61"/>
                </a:cubicBezTo>
                <a:cubicBezTo>
                  <a:pt x="41" y="63"/>
                  <a:pt x="42" y="65"/>
                  <a:pt x="43" y="66"/>
                </a:cubicBezTo>
                <a:cubicBezTo>
                  <a:pt x="44" y="69"/>
                  <a:pt x="47" y="70"/>
                  <a:pt x="49" y="70"/>
                </a:cubicBezTo>
                <a:cubicBezTo>
                  <a:pt x="52" y="69"/>
                  <a:pt x="56" y="69"/>
                  <a:pt x="59" y="70"/>
                </a:cubicBezTo>
                <a:cubicBezTo>
                  <a:pt x="61" y="70"/>
                  <a:pt x="64" y="69"/>
                  <a:pt x="65" y="66"/>
                </a:cubicBezTo>
                <a:cubicBezTo>
                  <a:pt x="66" y="65"/>
                  <a:pt x="67" y="63"/>
                  <a:pt x="68" y="61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6"/>
                  <a:pt x="75" y="68"/>
                  <a:pt x="75" y="70"/>
                </a:cubicBezTo>
                <a:cubicBezTo>
                  <a:pt x="74" y="73"/>
                  <a:pt x="75" y="76"/>
                  <a:pt x="77" y="77"/>
                </a:cubicBezTo>
                <a:cubicBezTo>
                  <a:pt x="80" y="79"/>
                  <a:pt x="82" y="81"/>
                  <a:pt x="84" y="84"/>
                </a:cubicBezTo>
                <a:cubicBezTo>
                  <a:pt x="85" y="86"/>
                  <a:pt x="88" y="87"/>
                  <a:pt x="91" y="86"/>
                </a:cubicBezTo>
                <a:cubicBezTo>
                  <a:pt x="93" y="86"/>
                  <a:pt x="95" y="85"/>
                  <a:pt x="96" y="85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98" y="94"/>
                  <a:pt x="96" y="95"/>
                  <a:pt x="95" y="96"/>
                </a:cubicBezTo>
                <a:cubicBezTo>
                  <a:pt x="92" y="97"/>
                  <a:pt x="91" y="100"/>
                  <a:pt x="91" y="102"/>
                </a:cubicBezTo>
                <a:cubicBezTo>
                  <a:pt x="92" y="105"/>
                  <a:pt x="92" y="109"/>
                  <a:pt x="91" y="112"/>
                </a:cubicBezTo>
                <a:cubicBezTo>
                  <a:pt x="91" y="114"/>
                  <a:pt x="92" y="117"/>
                  <a:pt x="95" y="118"/>
                </a:cubicBezTo>
                <a:cubicBezTo>
                  <a:pt x="96" y="119"/>
                  <a:pt x="98" y="120"/>
                  <a:pt x="100" y="121"/>
                </a:cubicBezTo>
                <a:lnTo>
                  <a:pt x="96" y="129"/>
                </a:lnTo>
                <a:close/>
                <a:moveTo>
                  <a:pt x="77" y="98"/>
                </a:moveTo>
                <a:cubicBezTo>
                  <a:pt x="77" y="98"/>
                  <a:pt x="77" y="98"/>
                  <a:pt x="77" y="98"/>
                </a:cubicBezTo>
                <a:cubicBezTo>
                  <a:pt x="71" y="85"/>
                  <a:pt x="57" y="79"/>
                  <a:pt x="45" y="84"/>
                </a:cubicBezTo>
                <a:cubicBezTo>
                  <a:pt x="32" y="90"/>
                  <a:pt x="26" y="104"/>
                  <a:pt x="31" y="116"/>
                </a:cubicBezTo>
                <a:cubicBezTo>
                  <a:pt x="34" y="122"/>
                  <a:pt x="39" y="127"/>
                  <a:pt x="45" y="130"/>
                </a:cubicBezTo>
                <a:cubicBezTo>
                  <a:pt x="48" y="131"/>
                  <a:pt x="51" y="131"/>
                  <a:pt x="54" y="131"/>
                </a:cubicBezTo>
                <a:cubicBezTo>
                  <a:pt x="57" y="131"/>
                  <a:pt x="60" y="131"/>
                  <a:pt x="63" y="130"/>
                </a:cubicBezTo>
                <a:cubicBezTo>
                  <a:pt x="76" y="124"/>
                  <a:pt x="82" y="110"/>
                  <a:pt x="77" y="98"/>
                </a:cubicBezTo>
                <a:close/>
                <a:moveTo>
                  <a:pt x="61" y="123"/>
                </a:moveTo>
                <a:cubicBezTo>
                  <a:pt x="56" y="125"/>
                  <a:pt x="52" y="125"/>
                  <a:pt x="47" y="123"/>
                </a:cubicBezTo>
                <a:cubicBezTo>
                  <a:pt x="43" y="121"/>
                  <a:pt x="40" y="118"/>
                  <a:pt x="38" y="114"/>
                </a:cubicBezTo>
                <a:cubicBezTo>
                  <a:pt x="34" y="105"/>
                  <a:pt x="39" y="95"/>
                  <a:pt x="47" y="91"/>
                </a:cubicBezTo>
                <a:cubicBezTo>
                  <a:pt x="50" y="90"/>
                  <a:pt x="52" y="90"/>
                  <a:pt x="54" y="90"/>
                </a:cubicBezTo>
                <a:cubicBezTo>
                  <a:pt x="61" y="90"/>
                  <a:pt x="67" y="94"/>
                  <a:pt x="70" y="100"/>
                </a:cubicBezTo>
                <a:cubicBezTo>
                  <a:pt x="74" y="109"/>
                  <a:pt x="69" y="119"/>
                  <a:pt x="61" y="123"/>
                </a:cubicBezTo>
                <a:close/>
                <a:moveTo>
                  <a:pt x="156" y="32"/>
                </a:moveTo>
                <a:cubicBezTo>
                  <a:pt x="155" y="31"/>
                  <a:pt x="154" y="31"/>
                  <a:pt x="152" y="31"/>
                </a:cubicBezTo>
                <a:cubicBezTo>
                  <a:pt x="152" y="29"/>
                  <a:pt x="151" y="27"/>
                  <a:pt x="150" y="25"/>
                </a:cubicBezTo>
                <a:cubicBezTo>
                  <a:pt x="151" y="24"/>
                  <a:pt x="151" y="23"/>
                  <a:pt x="152" y="22"/>
                </a:cubicBezTo>
                <a:cubicBezTo>
                  <a:pt x="154" y="20"/>
                  <a:pt x="154" y="16"/>
                  <a:pt x="152" y="14"/>
                </a:cubicBezTo>
                <a:cubicBezTo>
                  <a:pt x="147" y="9"/>
                  <a:pt x="147" y="9"/>
                  <a:pt x="147" y="9"/>
                </a:cubicBezTo>
                <a:cubicBezTo>
                  <a:pt x="145" y="7"/>
                  <a:pt x="141" y="7"/>
                  <a:pt x="139" y="9"/>
                </a:cubicBezTo>
                <a:cubicBezTo>
                  <a:pt x="138" y="10"/>
                  <a:pt x="137" y="10"/>
                  <a:pt x="136" y="11"/>
                </a:cubicBezTo>
                <a:cubicBezTo>
                  <a:pt x="134" y="10"/>
                  <a:pt x="132" y="9"/>
                  <a:pt x="130" y="9"/>
                </a:cubicBezTo>
                <a:cubicBezTo>
                  <a:pt x="130" y="7"/>
                  <a:pt x="130" y="6"/>
                  <a:pt x="129" y="5"/>
                </a:cubicBezTo>
                <a:cubicBezTo>
                  <a:pt x="129" y="2"/>
                  <a:pt x="127" y="0"/>
                  <a:pt x="124" y="0"/>
                </a:cubicBezTo>
                <a:cubicBezTo>
                  <a:pt x="117" y="0"/>
                  <a:pt x="117" y="0"/>
                  <a:pt x="117" y="0"/>
                </a:cubicBezTo>
                <a:cubicBezTo>
                  <a:pt x="114" y="0"/>
                  <a:pt x="112" y="2"/>
                  <a:pt x="111" y="5"/>
                </a:cubicBezTo>
                <a:cubicBezTo>
                  <a:pt x="111" y="6"/>
                  <a:pt x="111" y="7"/>
                  <a:pt x="111" y="9"/>
                </a:cubicBezTo>
                <a:cubicBezTo>
                  <a:pt x="109" y="9"/>
                  <a:pt x="106" y="10"/>
                  <a:pt x="105" y="11"/>
                </a:cubicBezTo>
                <a:cubicBezTo>
                  <a:pt x="103" y="10"/>
                  <a:pt x="102" y="10"/>
                  <a:pt x="101" y="9"/>
                </a:cubicBezTo>
                <a:cubicBezTo>
                  <a:pt x="99" y="7"/>
                  <a:pt x="96" y="7"/>
                  <a:pt x="94" y="9"/>
                </a:cubicBezTo>
                <a:cubicBezTo>
                  <a:pt x="89" y="14"/>
                  <a:pt x="89" y="14"/>
                  <a:pt x="89" y="14"/>
                </a:cubicBezTo>
                <a:cubicBezTo>
                  <a:pt x="87" y="16"/>
                  <a:pt x="87" y="20"/>
                  <a:pt x="89" y="22"/>
                </a:cubicBezTo>
                <a:cubicBezTo>
                  <a:pt x="89" y="23"/>
                  <a:pt x="90" y="24"/>
                  <a:pt x="91" y="25"/>
                </a:cubicBezTo>
                <a:cubicBezTo>
                  <a:pt x="90" y="27"/>
                  <a:pt x="89" y="29"/>
                  <a:pt x="88" y="31"/>
                </a:cubicBezTo>
                <a:cubicBezTo>
                  <a:pt x="87" y="31"/>
                  <a:pt x="86" y="31"/>
                  <a:pt x="85" y="32"/>
                </a:cubicBezTo>
                <a:cubicBezTo>
                  <a:pt x="82" y="32"/>
                  <a:pt x="80" y="34"/>
                  <a:pt x="80" y="37"/>
                </a:cubicBezTo>
                <a:cubicBezTo>
                  <a:pt x="80" y="44"/>
                  <a:pt x="80" y="44"/>
                  <a:pt x="80" y="44"/>
                </a:cubicBezTo>
                <a:cubicBezTo>
                  <a:pt x="80" y="47"/>
                  <a:pt x="82" y="49"/>
                  <a:pt x="85" y="50"/>
                </a:cubicBezTo>
                <a:cubicBezTo>
                  <a:pt x="86" y="50"/>
                  <a:pt x="87" y="50"/>
                  <a:pt x="88" y="50"/>
                </a:cubicBezTo>
                <a:cubicBezTo>
                  <a:pt x="89" y="52"/>
                  <a:pt x="90" y="55"/>
                  <a:pt x="91" y="56"/>
                </a:cubicBezTo>
                <a:cubicBezTo>
                  <a:pt x="90" y="58"/>
                  <a:pt x="89" y="59"/>
                  <a:pt x="89" y="60"/>
                </a:cubicBezTo>
                <a:cubicBezTo>
                  <a:pt x="87" y="62"/>
                  <a:pt x="87" y="65"/>
                  <a:pt x="89" y="67"/>
                </a:cubicBezTo>
                <a:cubicBezTo>
                  <a:pt x="94" y="72"/>
                  <a:pt x="94" y="72"/>
                  <a:pt x="94" y="72"/>
                </a:cubicBezTo>
                <a:cubicBezTo>
                  <a:pt x="96" y="74"/>
                  <a:pt x="99" y="74"/>
                  <a:pt x="101" y="72"/>
                </a:cubicBezTo>
                <a:cubicBezTo>
                  <a:pt x="102" y="72"/>
                  <a:pt x="103" y="71"/>
                  <a:pt x="105" y="70"/>
                </a:cubicBezTo>
                <a:cubicBezTo>
                  <a:pt x="106" y="71"/>
                  <a:pt x="109" y="72"/>
                  <a:pt x="111" y="73"/>
                </a:cubicBezTo>
                <a:cubicBezTo>
                  <a:pt x="111" y="74"/>
                  <a:pt x="111" y="75"/>
                  <a:pt x="111" y="76"/>
                </a:cubicBezTo>
                <a:cubicBezTo>
                  <a:pt x="112" y="79"/>
                  <a:pt x="114" y="81"/>
                  <a:pt x="117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27" y="81"/>
                  <a:pt x="129" y="79"/>
                  <a:pt x="129" y="76"/>
                </a:cubicBezTo>
                <a:cubicBezTo>
                  <a:pt x="130" y="75"/>
                  <a:pt x="130" y="74"/>
                  <a:pt x="130" y="73"/>
                </a:cubicBezTo>
                <a:cubicBezTo>
                  <a:pt x="132" y="72"/>
                  <a:pt x="134" y="71"/>
                  <a:pt x="136" y="70"/>
                </a:cubicBezTo>
                <a:cubicBezTo>
                  <a:pt x="137" y="71"/>
                  <a:pt x="138" y="72"/>
                  <a:pt x="139" y="72"/>
                </a:cubicBezTo>
                <a:cubicBezTo>
                  <a:pt x="141" y="74"/>
                  <a:pt x="145" y="74"/>
                  <a:pt x="147" y="72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4" y="65"/>
                  <a:pt x="154" y="62"/>
                  <a:pt x="152" y="60"/>
                </a:cubicBezTo>
                <a:cubicBezTo>
                  <a:pt x="151" y="59"/>
                  <a:pt x="151" y="58"/>
                  <a:pt x="150" y="56"/>
                </a:cubicBezTo>
                <a:cubicBezTo>
                  <a:pt x="151" y="55"/>
                  <a:pt x="152" y="52"/>
                  <a:pt x="152" y="50"/>
                </a:cubicBezTo>
                <a:cubicBezTo>
                  <a:pt x="154" y="50"/>
                  <a:pt x="155" y="50"/>
                  <a:pt x="156" y="50"/>
                </a:cubicBezTo>
                <a:cubicBezTo>
                  <a:pt x="159" y="49"/>
                  <a:pt x="161" y="47"/>
                  <a:pt x="161" y="44"/>
                </a:cubicBezTo>
                <a:cubicBezTo>
                  <a:pt x="161" y="37"/>
                  <a:pt x="161" y="37"/>
                  <a:pt x="161" y="37"/>
                </a:cubicBezTo>
                <a:cubicBezTo>
                  <a:pt x="161" y="34"/>
                  <a:pt x="159" y="32"/>
                  <a:pt x="156" y="32"/>
                </a:cubicBezTo>
                <a:close/>
                <a:moveTo>
                  <a:pt x="154" y="43"/>
                </a:moveTo>
                <a:cubicBezTo>
                  <a:pt x="153" y="43"/>
                  <a:pt x="152" y="43"/>
                  <a:pt x="151" y="44"/>
                </a:cubicBezTo>
                <a:cubicBezTo>
                  <a:pt x="149" y="44"/>
                  <a:pt x="147" y="46"/>
                  <a:pt x="146" y="48"/>
                </a:cubicBezTo>
                <a:cubicBezTo>
                  <a:pt x="145" y="50"/>
                  <a:pt x="145" y="52"/>
                  <a:pt x="144" y="54"/>
                </a:cubicBezTo>
                <a:cubicBezTo>
                  <a:pt x="142" y="56"/>
                  <a:pt x="143" y="58"/>
                  <a:pt x="144" y="60"/>
                </a:cubicBezTo>
                <a:cubicBezTo>
                  <a:pt x="145" y="61"/>
                  <a:pt x="145" y="62"/>
                  <a:pt x="146" y="63"/>
                </a:cubicBezTo>
                <a:cubicBezTo>
                  <a:pt x="143" y="66"/>
                  <a:pt x="143" y="66"/>
                  <a:pt x="143" y="66"/>
                </a:cubicBezTo>
                <a:cubicBezTo>
                  <a:pt x="142" y="66"/>
                  <a:pt x="141" y="65"/>
                  <a:pt x="140" y="64"/>
                </a:cubicBezTo>
                <a:cubicBezTo>
                  <a:pt x="138" y="63"/>
                  <a:pt x="135" y="63"/>
                  <a:pt x="133" y="64"/>
                </a:cubicBezTo>
                <a:cubicBezTo>
                  <a:pt x="132" y="65"/>
                  <a:pt x="130" y="66"/>
                  <a:pt x="127" y="66"/>
                </a:cubicBezTo>
                <a:cubicBezTo>
                  <a:pt x="125" y="67"/>
                  <a:pt x="124" y="69"/>
                  <a:pt x="123" y="71"/>
                </a:cubicBezTo>
                <a:cubicBezTo>
                  <a:pt x="123" y="72"/>
                  <a:pt x="123" y="73"/>
                  <a:pt x="123" y="74"/>
                </a:cubicBezTo>
                <a:cubicBezTo>
                  <a:pt x="118" y="74"/>
                  <a:pt x="118" y="74"/>
                  <a:pt x="118" y="74"/>
                </a:cubicBezTo>
                <a:cubicBezTo>
                  <a:pt x="118" y="73"/>
                  <a:pt x="118" y="72"/>
                  <a:pt x="117" y="71"/>
                </a:cubicBezTo>
                <a:cubicBezTo>
                  <a:pt x="117" y="69"/>
                  <a:pt x="115" y="67"/>
                  <a:pt x="113" y="66"/>
                </a:cubicBezTo>
                <a:cubicBezTo>
                  <a:pt x="111" y="66"/>
                  <a:pt x="109" y="65"/>
                  <a:pt x="107" y="64"/>
                </a:cubicBezTo>
                <a:cubicBezTo>
                  <a:pt x="105" y="63"/>
                  <a:pt x="103" y="63"/>
                  <a:pt x="101" y="64"/>
                </a:cubicBezTo>
                <a:cubicBezTo>
                  <a:pt x="100" y="65"/>
                  <a:pt x="99" y="66"/>
                  <a:pt x="98" y="66"/>
                </a:cubicBezTo>
                <a:cubicBezTo>
                  <a:pt x="95" y="63"/>
                  <a:pt x="95" y="63"/>
                  <a:pt x="95" y="63"/>
                </a:cubicBezTo>
                <a:cubicBezTo>
                  <a:pt x="95" y="62"/>
                  <a:pt x="96" y="61"/>
                  <a:pt x="97" y="60"/>
                </a:cubicBezTo>
                <a:cubicBezTo>
                  <a:pt x="98" y="58"/>
                  <a:pt x="98" y="56"/>
                  <a:pt x="97" y="54"/>
                </a:cubicBezTo>
                <a:cubicBezTo>
                  <a:pt x="96" y="52"/>
                  <a:pt x="95" y="50"/>
                  <a:pt x="95" y="48"/>
                </a:cubicBezTo>
                <a:cubicBezTo>
                  <a:pt x="94" y="46"/>
                  <a:pt x="92" y="44"/>
                  <a:pt x="90" y="44"/>
                </a:cubicBezTo>
                <a:cubicBezTo>
                  <a:pt x="89" y="43"/>
                  <a:pt x="88" y="43"/>
                  <a:pt x="87" y="43"/>
                </a:cubicBezTo>
                <a:cubicBezTo>
                  <a:pt x="87" y="38"/>
                  <a:pt x="87" y="38"/>
                  <a:pt x="87" y="38"/>
                </a:cubicBezTo>
                <a:cubicBezTo>
                  <a:pt x="88" y="38"/>
                  <a:pt x="89" y="38"/>
                  <a:pt x="90" y="38"/>
                </a:cubicBezTo>
                <a:cubicBezTo>
                  <a:pt x="92" y="37"/>
                  <a:pt x="94" y="36"/>
                  <a:pt x="95" y="34"/>
                </a:cubicBezTo>
                <a:cubicBezTo>
                  <a:pt x="95" y="31"/>
                  <a:pt x="96" y="29"/>
                  <a:pt x="97" y="28"/>
                </a:cubicBezTo>
                <a:cubicBezTo>
                  <a:pt x="98" y="26"/>
                  <a:pt x="98" y="23"/>
                  <a:pt x="97" y="21"/>
                </a:cubicBezTo>
                <a:cubicBezTo>
                  <a:pt x="96" y="20"/>
                  <a:pt x="95" y="19"/>
                  <a:pt x="95" y="19"/>
                </a:cubicBezTo>
                <a:cubicBezTo>
                  <a:pt x="98" y="15"/>
                  <a:pt x="98" y="15"/>
                  <a:pt x="98" y="15"/>
                </a:cubicBezTo>
                <a:cubicBezTo>
                  <a:pt x="99" y="16"/>
                  <a:pt x="100" y="16"/>
                  <a:pt x="101" y="17"/>
                </a:cubicBezTo>
                <a:cubicBezTo>
                  <a:pt x="103" y="18"/>
                  <a:pt x="105" y="19"/>
                  <a:pt x="107" y="17"/>
                </a:cubicBezTo>
                <a:cubicBezTo>
                  <a:pt x="109" y="16"/>
                  <a:pt x="111" y="16"/>
                  <a:pt x="113" y="15"/>
                </a:cubicBezTo>
                <a:cubicBezTo>
                  <a:pt x="115" y="14"/>
                  <a:pt x="117" y="12"/>
                  <a:pt x="117" y="10"/>
                </a:cubicBezTo>
                <a:cubicBezTo>
                  <a:pt x="118" y="9"/>
                  <a:pt x="118" y="8"/>
                  <a:pt x="118" y="7"/>
                </a:cubicBezTo>
                <a:cubicBezTo>
                  <a:pt x="123" y="7"/>
                  <a:pt x="123" y="7"/>
                  <a:pt x="123" y="7"/>
                </a:cubicBezTo>
                <a:cubicBezTo>
                  <a:pt x="123" y="8"/>
                  <a:pt x="123" y="9"/>
                  <a:pt x="123" y="10"/>
                </a:cubicBezTo>
                <a:cubicBezTo>
                  <a:pt x="124" y="12"/>
                  <a:pt x="125" y="14"/>
                  <a:pt x="127" y="15"/>
                </a:cubicBezTo>
                <a:cubicBezTo>
                  <a:pt x="130" y="16"/>
                  <a:pt x="132" y="16"/>
                  <a:pt x="133" y="17"/>
                </a:cubicBezTo>
                <a:cubicBezTo>
                  <a:pt x="135" y="19"/>
                  <a:pt x="138" y="18"/>
                  <a:pt x="140" y="17"/>
                </a:cubicBezTo>
                <a:cubicBezTo>
                  <a:pt x="141" y="16"/>
                  <a:pt x="142" y="16"/>
                  <a:pt x="143" y="15"/>
                </a:cubicBezTo>
                <a:cubicBezTo>
                  <a:pt x="146" y="19"/>
                  <a:pt x="146" y="19"/>
                  <a:pt x="146" y="19"/>
                </a:cubicBezTo>
                <a:cubicBezTo>
                  <a:pt x="145" y="19"/>
                  <a:pt x="145" y="20"/>
                  <a:pt x="144" y="21"/>
                </a:cubicBezTo>
                <a:cubicBezTo>
                  <a:pt x="143" y="23"/>
                  <a:pt x="142" y="26"/>
                  <a:pt x="144" y="28"/>
                </a:cubicBezTo>
                <a:cubicBezTo>
                  <a:pt x="145" y="29"/>
                  <a:pt x="145" y="31"/>
                  <a:pt x="146" y="34"/>
                </a:cubicBezTo>
                <a:cubicBezTo>
                  <a:pt x="147" y="36"/>
                  <a:pt x="149" y="37"/>
                  <a:pt x="151" y="38"/>
                </a:cubicBezTo>
                <a:cubicBezTo>
                  <a:pt x="152" y="38"/>
                  <a:pt x="153" y="38"/>
                  <a:pt x="154" y="38"/>
                </a:cubicBezTo>
                <a:lnTo>
                  <a:pt x="154" y="43"/>
                </a:lnTo>
                <a:close/>
                <a:moveTo>
                  <a:pt x="120" y="26"/>
                </a:moveTo>
                <a:cubicBezTo>
                  <a:pt x="112" y="26"/>
                  <a:pt x="106" y="33"/>
                  <a:pt x="106" y="41"/>
                </a:cubicBezTo>
                <a:cubicBezTo>
                  <a:pt x="106" y="49"/>
                  <a:pt x="112" y="55"/>
                  <a:pt x="120" y="55"/>
                </a:cubicBezTo>
                <a:cubicBezTo>
                  <a:pt x="128" y="55"/>
                  <a:pt x="135" y="49"/>
                  <a:pt x="135" y="41"/>
                </a:cubicBezTo>
                <a:cubicBezTo>
                  <a:pt x="135" y="33"/>
                  <a:pt x="128" y="26"/>
                  <a:pt x="120" y="26"/>
                </a:cubicBezTo>
                <a:close/>
                <a:moveTo>
                  <a:pt x="120" y="49"/>
                </a:moveTo>
                <a:cubicBezTo>
                  <a:pt x="116" y="49"/>
                  <a:pt x="112" y="45"/>
                  <a:pt x="112" y="41"/>
                </a:cubicBezTo>
                <a:cubicBezTo>
                  <a:pt x="112" y="36"/>
                  <a:pt x="116" y="33"/>
                  <a:pt x="120" y="33"/>
                </a:cubicBezTo>
                <a:cubicBezTo>
                  <a:pt x="125" y="33"/>
                  <a:pt x="128" y="36"/>
                  <a:pt x="128" y="41"/>
                </a:cubicBezTo>
                <a:cubicBezTo>
                  <a:pt x="128" y="45"/>
                  <a:pt x="125" y="49"/>
                  <a:pt x="120" y="49"/>
                </a:cubicBezTo>
                <a:close/>
              </a:path>
            </a:pathLst>
          </a:custGeom>
          <a:solidFill>
            <a:srgbClr val="00346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8341434" y="1964373"/>
            <a:ext cx="2141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优化页置换算法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8335132" y="2435305"/>
            <a:ext cx="3592937" cy="3287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在</a:t>
            </a:r>
            <a:r>
              <a: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TLB</a:t>
            </a:r>
            <a:r>
              <a:rPr lang="zh-CN" altLang="en-US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的容量接近上限时，更好的页置换策略是进一步优化时间的关键。</a:t>
            </a:r>
            <a:r>
              <a:rPr lang="zh-CN" altLang="en-US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采用大页映射是常见的一种优化方法，可以增加 </a:t>
            </a:r>
            <a:r>
              <a: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TLB </a:t>
            </a:r>
            <a:r>
              <a:rPr lang="zh-CN" altLang="en-US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覆盖率、减少页表级数以提升系统性能， 但是同时可能造成内存碎片导致利用率低下甚至内存不足等问题。现代操作系统通常会根据当前运行状态来动态地调整页表结构与 </a:t>
            </a:r>
            <a:r>
              <a:rPr lang="en-US" altLang="zh-CN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TLB </a:t>
            </a:r>
            <a:r>
              <a:rPr lang="zh-CN" altLang="en-US" sz="1400" spc="13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内容，例如合并小页或拆分大页，以平衡系统的性能与可用性。</a:t>
            </a:r>
          </a:p>
        </p:txBody>
      </p:sp>
      <p:cxnSp>
        <p:nvCxnSpPr>
          <p:cNvPr id="82" name="直接连接符 81"/>
          <p:cNvCxnSpPr/>
          <p:nvPr/>
        </p:nvCxnSpPr>
        <p:spPr>
          <a:xfrm>
            <a:off x="8460835" y="2400434"/>
            <a:ext cx="238356" cy="0"/>
          </a:xfrm>
          <a:prstGeom prst="line">
            <a:avLst/>
          </a:prstGeom>
          <a:ln w="12700">
            <a:solidFill>
              <a:srgbClr val="0034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10960971" y="1067715"/>
            <a:ext cx="9060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1134684" y="2700151"/>
            <a:ext cx="2794948" cy="102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1075055" y="2818130"/>
            <a:ext cx="2995295" cy="2080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10000"/>
              </a:lnSpc>
            </a:pPr>
            <a:r>
              <a:rPr lang="zh-CN" altLang="en-US" sz="1600" b="1" spc="130" dirty="0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      从之前的实际测算中可以发现，期望优化的时间与多级页表的期望查找时间以及</a:t>
            </a:r>
            <a:r>
              <a:rPr lang="en-US" altLang="zh-CN" sz="1600" b="1" spc="130" dirty="0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TLB</a:t>
            </a:r>
            <a:r>
              <a:rPr lang="zh-CN" altLang="en-US" sz="1600" b="1" spc="130" dirty="0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</a:rPr>
              <a:t>的命中率息息相关。</a:t>
            </a:r>
          </a:p>
        </p:txBody>
      </p:sp>
      <p:cxnSp>
        <p:nvCxnSpPr>
          <p:cNvPr id="46" name="直接连接符 45"/>
          <p:cNvCxnSpPr/>
          <p:nvPr/>
        </p:nvCxnSpPr>
        <p:spPr>
          <a:xfrm flipV="1">
            <a:off x="1134810" y="5208481"/>
            <a:ext cx="2794948" cy="102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6"/>
          <p:cNvSpPr txBox="1">
            <a:spLocks noChangeArrowheads="1"/>
          </p:cNvSpPr>
          <p:nvPr/>
        </p:nvSpPr>
        <p:spPr bwMode="auto">
          <a:xfrm>
            <a:off x="933410" y="1435922"/>
            <a:ext cx="2587568" cy="74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如何优化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TLB</a:t>
            </a:r>
            <a:endParaRPr lang="zh-CN" altLang="en-US" sz="32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chemeClr val="bg1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7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0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7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8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9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427980" y="1762125"/>
            <a:ext cx="8382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zh-CN" sz="4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01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266180" y="1810385"/>
            <a:ext cx="3612757" cy="497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多级页表地址转换和组织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66180" y="2926715"/>
            <a:ext cx="8382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4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02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260600" y="2960370"/>
            <a:ext cx="4005580" cy="902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ARM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和奔腾处理器中</a:t>
            </a:r>
          </a:p>
          <a:p>
            <a:pPr algn="r">
              <a:lnSpc>
                <a:spcPct val="11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的分页管理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427980" y="4060825"/>
            <a:ext cx="8382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zh-CN" sz="4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03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-269240" y="0"/>
            <a:ext cx="5424805" cy="5267325"/>
            <a:chOff x="-424" y="0"/>
            <a:chExt cx="8543" cy="8295"/>
          </a:xfrm>
        </p:grpSpPr>
        <p:sp>
          <p:nvSpPr>
            <p:cNvPr id="11" name="任意多边形 10"/>
            <p:cNvSpPr/>
            <p:nvPr/>
          </p:nvSpPr>
          <p:spPr>
            <a:xfrm rot="21300000" flipV="1">
              <a:off x="-359" y="552"/>
              <a:ext cx="8119" cy="7743"/>
            </a:xfrm>
            <a:custGeom>
              <a:avLst/>
              <a:gdLst>
                <a:gd name="it" fmla="*/ h 7 12"/>
                <a:gd name="ir" fmla="*/ w 7 12"/>
                <a:gd name="ib" fmla="*/ h 11 12"/>
              </a:gdLst>
              <a:ahLst/>
              <a:cxnLst>
                <a:cxn ang="3">
                  <a:pos x="l" y="t"/>
                </a:cxn>
                <a:cxn ang="cd2">
                  <a:pos x="l" y="vc"/>
                </a:cxn>
                <a:cxn ang="cd4">
                  <a:pos x="l" y="b"/>
                </a:cxn>
                <a:cxn ang="cd4">
                  <a:pos x="hc" y="b"/>
                </a:cxn>
                <a:cxn ang="cd4">
                  <a:pos x="r" y="b"/>
                </a:cxn>
                <a:cxn ang="0">
                  <a:pos x="hc" y="vc"/>
                </a:cxn>
              </a:cxnLst>
              <a:rect l="l" t="t" r="r" b="b"/>
              <a:pathLst>
                <a:path w="6958" h="6725">
                  <a:moveTo>
                    <a:pt x="0" y="6725"/>
                  </a:moveTo>
                  <a:lnTo>
                    <a:pt x="0" y="0"/>
                  </a:lnTo>
                  <a:cubicBezTo>
                    <a:pt x="307" y="820"/>
                    <a:pt x="1083" y="2042"/>
                    <a:pt x="1511" y="2570"/>
                  </a:cubicBezTo>
                  <a:lnTo>
                    <a:pt x="1642" y="2737"/>
                  </a:lnTo>
                  <a:lnTo>
                    <a:pt x="1777" y="2903"/>
                  </a:lnTo>
                  <a:lnTo>
                    <a:pt x="1916" y="3068"/>
                  </a:lnTo>
                  <a:lnTo>
                    <a:pt x="2058" y="3232"/>
                  </a:lnTo>
                  <a:lnTo>
                    <a:pt x="2204" y="3395"/>
                  </a:lnTo>
                  <a:lnTo>
                    <a:pt x="2354" y="3556"/>
                  </a:lnTo>
                  <a:lnTo>
                    <a:pt x="2507" y="3716"/>
                  </a:lnTo>
                  <a:lnTo>
                    <a:pt x="2663" y="3874"/>
                  </a:lnTo>
                  <a:lnTo>
                    <a:pt x="2823" y="4031"/>
                  </a:lnTo>
                  <a:lnTo>
                    <a:pt x="2987" y="4186"/>
                  </a:lnTo>
                  <a:lnTo>
                    <a:pt x="3153" y="4339"/>
                  </a:lnTo>
                  <a:lnTo>
                    <a:pt x="3321" y="4487"/>
                  </a:lnTo>
                  <a:lnTo>
                    <a:pt x="3490" y="4633"/>
                  </a:lnTo>
                  <a:lnTo>
                    <a:pt x="3660" y="4774"/>
                  </a:lnTo>
                  <a:lnTo>
                    <a:pt x="3831" y="4912"/>
                  </a:lnTo>
                  <a:lnTo>
                    <a:pt x="4003" y="5046"/>
                  </a:lnTo>
                  <a:lnTo>
                    <a:pt x="4177" y="5177"/>
                  </a:lnTo>
                  <a:lnTo>
                    <a:pt x="4351" y="5304"/>
                  </a:lnTo>
                  <a:lnTo>
                    <a:pt x="4526" y="5427"/>
                  </a:lnTo>
                  <a:lnTo>
                    <a:pt x="4702" y="5546"/>
                  </a:lnTo>
                  <a:cubicBezTo>
                    <a:pt x="5405" y="6049"/>
                    <a:pt x="6635" y="6618"/>
                    <a:pt x="6958" y="6725"/>
                  </a:cubicBezTo>
                  <a:lnTo>
                    <a:pt x="0" y="6725"/>
                  </a:lnTo>
                  <a:close/>
                </a:path>
              </a:pathLst>
            </a:custGeom>
            <a:solidFill>
              <a:srgbClr val="A0B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 flipV="1">
              <a:off x="0" y="0"/>
              <a:ext cx="8119" cy="7743"/>
            </a:xfrm>
            <a:custGeom>
              <a:avLst/>
              <a:gdLst>
                <a:gd name="it" fmla="*/ h 7 12"/>
                <a:gd name="ir" fmla="*/ w 7 12"/>
                <a:gd name="ib" fmla="*/ h 11 12"/>
              </a:gdLst>
              <a:ahLst/>
              <a:cxnLst>
                <a:cxn ang="3">
                  <a:pos x="l" y="t"/>
                </a:cxn>
                <a:cxn ang="cd2">
                  <a:pos x="l" y="vc"/>
                </a:cxn>
                <a:cxn ang="cd4">
                  <a:pos x="l" y="b"/>
                </a:cxn>
                <a:cxn ang="cd4">
                  <a:pos x="hc" y="b"/>
                </a:cxn>
                <a:cxn ang="cd4">
                  <a:pos x="r" y="b"/>
                </a:cxn>
                <a:cxn ang="0">
                  <a:pos x="hc" y="vc"/>
                </a:cxn>
              </a:cxnLst>
              <a:rect l="l" t="t" r="r" b="b"/>
              <a:pathLst>
                <a:path w="6958" h="6725">
                  <a:moveTo>
                    <a:pt x="0" y="6725"/>
                  </a:moveTo>
                  <a:lnTo>
                    <a:pt x="0" y="0"/>
                  </a:lnTo>
                  <a:cubicBezTo>
                    <a:pt x="307" y="820"/>
                    <a:pt x="1083" y="2042"/>
                    <a:pt x="1511" y="2570"/>
                  </a:cubicBezTo>
                  <a:lnTo>
                    <a:pt x="1642" y="2737"/>
                  </a:lnTo>
                  <a:lnTo>
                    <a:pt x="1777" y="2903"/>
                  </a:lnTo>
                  <a:lnTo>
                    <a:pt x="1916" y="3068"/>
                  </a:lnTo>
                  <a:lnTo>
                    <a:pt x="2058" y="3232"/>
                  </a:lnTo>
                  <a:lnTo>
                    <a:pt x="2204" y="3395"/>
                  </a:lnTo>
                  <a:lnTo>
                    <a:pt x="2354" y="3556"/>
                  </a:lnTo>
                  <a:lnTo>
                    <a:pt x="2507" y="3716"/>
                  </a:lnTo>
                  <a:lnTo>
                    <a:pt x="2663" y="3874"/>
                  </a:lnTo>
                  <a:lnTo>
                    <a:pt x="2823" y="4031"/>
                  </a:lnTo>
                  <a:lnTo>
                    <a:pt x="2987" y="4186"/>
                  </a:lnTo>
                  <a:lnTo>
                    <a:pt x="3153" y="4339"/>
                  </a:lnTo>
                  <a:lnTo>
                    <a:pt x="3321" y="4487"/>
                  </a:lnTo>
                  <a:lnTo>
                    <a:pt x="3490" y="4633"/>
                  </a:lnTo>
                  <a:lnTo>
                    <a:pt x="3660" y="4774"/>
                  </a:lnTo>
                  <a:lnTo>
                    <a:pt x="3831" y="4912"/>
                  </a:lnTo>
                  <a:lnTo>
                    <a:pt x="4003" y="5046"/>
                  </a:lnTo>
                  <a:lnTo>
                    <a:pt x="4177" y="5177"/>
                  </a:lnTo>
                  <a:lnTo>
                    <a:pt x="4351" y="5304"/>
                  </a:lnTo>
                  <a:lnTo>
                    <a:pt x="4526" y="5427"/>
                  </a:lnTo>
                  <a:lnTo>
                    <a:pt x="4702" y="5546"/>
                  </a:lnTo>
                  <a:cubicBezTo>
                    <a:pt x="5405" y="6049"/>
                    <a:pt x="6635" y="6618"/>
                    <a:pt x="6958" y="6725"/>
                  </a:cubicBezTo>
                  <a:lnTo>
                    <a:pt x="0" y="6725"/>
                  </a:lnTo>
                  <a:close/>
                </a:path>
              </a:pathLst>
            </a:custGeom>
            <a:solidFill>
              <a:srgbClr val="033F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-424" y="1020"/>
              <a:ext cx="4119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00000"/>
                </a:lnSpc>
              </a:pPr>
              <a:r>
                <a:rPr lang="en-US" alt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 </a:t>
              </a:r>
              <a:r>
                <a:rPr lang="zh-CN" sz="4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目 录</a:t>
              </a:r>
              <a:r>
                <a:rPr lang="en-US" altLang="zh-CN" sz="2000">
                  <a:solidFill>
                    <a:schemeClr val="bg1"/>
                  </a:solidFill>
                  <a:highlight>
                    <a:srgbClr val="FFFF00"/>
                  </a:highligh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 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6266180" y="4139565"/>
            <a:ext cx="28867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TLB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访问时间</a:t>
            </a:r>
            <a:endParaRPr lang="zh-CN" altLang="en-US" sz="2400" dirty="0">
              <a:latin typeface="微软雅黑 Light" panose="020B0502040204020203" charset="-122"/>
              <a:ea typeface="微软雅黑 Light" panose="020B0502040204020203" charset="-122"/>
              <a:cs typeface="汉仪晓波花月圆W" panose="00020600040101010101" charset="-122"/>
              <a:sym typeface="+mn-ea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043420" y="1548765"/>
            <a:ext cx="5391150" cy="5308600"/>
            <a:chOff x="11092" y="2439"/>
            <a:chExt cx="8490" cy="8360"/>
          </a:xfrm>
        </p:grpSpPr>
        <p:sp>
          <p:nvSpPr>
            <p:cNvPr id="13" name="任意多边形 12"/>
            <p:cNvSpPr/>
            <p:nvPr/>
          </p:nvSpPr>
          <p:spPr>
            <a:xfrm rot="21300000" flipH="1">
              <a:off x="11464" y="2439"/>
              <a:ext cx="8119" cy="7743"/>
            </a:xfrm>
            <a:custGeom>
              <a:avLst/>
              <a:gdLst>
                <a:gd name="it" fmla="*/ h 7 12"/>
                <a:gd name="ir" fmla="*/ w 7 12"/>
                <a:gd name="ib" fmla="*/ h 11 12"/>
              </a:gdLst>
              <a:ahLst/>
              <a:cxnLst>
                <a:cxn ang="3">
                  <a:pos x="l" y="t"/>
                </a:cxn>
                <a:cxn ang="cd2">
                  <a:pos x="l" y="vc"/>
                </a:cxn>
                <a:cxn ang="cd4">
                  <a:pos x="l" y="b"/>
                </a:cxn>
                <a:cxn ang="cd4">
                  <a:pos x="hc" y="b"/>
                </a:cxn>
                <a:cxn ang="cd4">
                  <a:pos x="r" y="b"/>
                </a:cxn>
                <a:cxn ang="0">
                  <a:pos x="hc" y="vc"/>
                </a:cxn>
              </a:cxnLst>
              <a:rect l="l" t="t" r="r" b="b"/>
              <a:pathLst>
                <a:path w="6958" h="6725">
                  <a:moveTo>
                    <a:pt x="0" y="6725"/>
                  </a:moveTo>
                  <a:lnTo>
                    <a:pt x="0" y="0"/>
                  </a:lnTo>
                  <a:cubicBezTo>
                    <a:pt x="307" y="820"/>
                    <a:pt x="1083" y="2042"/>
                    <a:pt x="1511" y="2570"/>
                  </a:cubicBezTo>
                  <a:lnTo>
                    <a:pt x="1642" y="2737"/>
                  </a:lnTo>
                  <a:lnTo>
                    <a:pt x="1777" y="2903"/>
                  </a:lnTo>
                  <a:lnTo>
                    <a:pt x="1916" y="3068"/>
                  </a:lnTo>
                  <a:lnTo>
                    <a:pt x="2058" y="3232"/>
                  </a:lnTo>
                  <a:lnTo>
                    <a:pt x="2204" y="3395"/>
                  </a:lnTo>
                  <a:lnTo>
                    <a:pt x="2354" y="3556"/>
                  </a:lnTo>
                  <a:lnTo>
                    <a:pt x="2507" y="3716"/>
                  </a:lnTo>
                  <a:lnTo>
                    <a:pt x="2663" y="3874"/>
                  </a:lnTo>
                  <a:lnTo>
                    <a:pt x="2823" y="4031"/>
                  </a:lnTo>
                  <a:lnTo>
                    <a:pt x="2987" y="4186"/>
                  </a:lnTo>
                  <a:lnTo>
                    <a:pt x="3153" y="4339"/>
                  </a:lnTo>
                  <a:lnTo>
                    <a:pt x="3321" y="4487"/>
                  </a:lnTo>
                  <a:lnTo>
                    <a:pt x="3490" y="4633"/>
                  </a:lnTo>
                  <a:lnTo>
                    <a:pt x="3660" y="4774"/>
                  </a:lnTo>
                  <a:lnTo>
                    <a:pt x="3831" y="4912"/>
                  </a:lnTo>
                  <a:lnTo>
                    <a:pt x="4003" y="5046"/>
                  </a:lnTo>
                  <a:lnTo>
                    <a:pt x="4177" y="5177"/>
                  </a:lnTo>
                  <a:lnTo>
                    <a:pt x="4351" y="5304"/>
                  </a:lnTo>
                  <a:lnTo>
                    <a:pt x="4526" y="5427"/>
                  </a:lnTo>
                  <a:lnTo>
                    <a:pt x="4702" y="5546"/>
                  </a:lnTo>
                  <a:cubicBezTo>
                    <a:pt x="5405" y="6049"/>
                    <a:pt x="6635" y="6618"/>
                    <a:pt x="6958" y="6725"/>
                  </a:cubicBezTo>
                  <a:lnTo>
                    <a:pt x="0" y="6725"/>
                  </a:lnTo>
                  <a:close/>
                </a:path>
              </a:pathLst>
            </a:custGeom>
            <a:solidFill>
              <a:srgbClr val="A0B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10800000" flipV="1">
              <a:off x="11092" y="3057"/>
              <a:ext cx="8119" cy="7743"/>
            </a:xfrm>
            <a:custGeom>
              <a:avLst/>
              <a:gdLst>
                <a:gd name="it" fmla="*/ h 7 12"/>
                <a:gd name="ir" fmla="*/ w 7 12"/>
                <a:gd name="ib" fmla="*/ h 11 12"/>
              </a:gdLst>
              <a:ahLst/>
              <a:cxnLst>
                <a:cxn ang="3">
                  <a:pos x="l" y="t"/>
                </a:cxn>
                <a:cxn ang="cd2">
                  <a:pos x="l" y="vc"/>
                </a:cxn>
                <a:cxn ang="cd4">
                  <a:pos x="l" y="b"/>
                </a:cxn>
                <a:cxn ang="cd4">
                  <a:pos x="hc" y="b"/>
                </a:cxn>
                <a:cxn ang="cd4">
                  <a:pos x="r" y="b"/>
                </a:cxn>
                <a:cxn ang="0">
                  <a:pos x="hc" y="vc"/>
                </a:cxn>
              </a:cxnLst>
              <a:rect l="l" t="t" r="r" b="b"/>
              <a:pathLst>
                <a:path w="6958" h="6725">
                  <a:moveTo>
                    <a:pt x="0" y="6725"/>
                  </a:moveTo>
                  <a:lnTo>
                    <a:pt x="0" y="0"/>
                  </a:lnTo>
                  <a:cubicBezTo>
                    <a:pt x="307" y="820"/>
                    <a:pt x="1083" y="2042"/>
                    <a:pt x="1511" y="2570"/>
                  </a:cubicBezTo>
                  <a:lnTo>
                    <a:pt x="1642" y="2737"/>
                  </a:lnTo>
                  <a:lnTo>
                    <a:pt x="1777" y="2903"/>
                  </a:lnTo>
                  <a:lnTo>
                    <a:pt x="1916" y="3068"/>
                  </a:lnTo>
                  <a:lnTo>
                    <a:pt x="2058" y="3232"/>
                  </a:lnTo>
                  <a:lnTo>
                    <a:pt x="2204" y="3395"/>
                  </a:lnTo>
                  <a:lnTo>
                    <a:pt x="2354" y="3556"/>
                  </a:lnTo>
                  <a:lnTo>
                    <a:pt x="2507" y="3716"/>
                  </a:lnTo>
                  <a:lnTo>
                    <a:pt x="2663" y="3874"/>
                  </a:lnTo>
                  <a:lnTo>
                    <a:pt x="2823" y="4031"/>
                  </a:lnTo>
                  <a:lnTo>
                    <a:pt x="2987" y="4186"/>
                  </a:lnTo>
                  <a:lnTo>
                    <a:pt x="3153" y="4339"/>
                  </a:lnTo>
                  <a:lnTo>
                    <a:pt x="3321" y="4487"/>
                  </a:lnTo>
                  <a:lnTo>
                    <a:pt x="3490" y="4633"/>
                  </a:lnTo>
                  <a:lnTo>
                    <a:pt x="3660" y="4774"/>
                  </a:lnTo>
                  <a:lnTo>
                    <a:pt x="3831" y="4912"/>
                  </a:lnTo>
                  <a:lnTo>
                    <a:pt x="4003" y="5046"/>
                  </a:lnTo>
                  <a:lnTo>
                    <a:pt x="4177" y="5177"/>
                  </a:lnTo>
                  <a:lnTo>
                    <a:pt x="4351" y="5304"/>
                  </a:lnTo>
                  <a:lnTo>
                    <a:pt x="4526" y="5427"/>
                  </a:lnTo>
                  <a:lnTo>
                    <a:pt x="4702" y="5546"/>
                  </a:lnTo>
                  <a:cubicBezTo>
                    <a:pt x="5405" y="6049"/>
                    <a:pt x="6635" y="6618"/>
                    <a:pt x="6958" y="6725"/>
                  </a:cubicBezTo>
                  <a:lnTo>
                    <a:pt x="0" y="6725"/>
                  </a:lnTo>
                  <a:close/>
                </a:path>
              </a:pathLst>
            </a:custGeom>
            <a:solidFill>
              <a:srgbClr val="033F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12800" y="1433195"/>
            <a:ext cx="153352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cs typeface="微软雅黑" panose="020B0503020204020204" charset="-122"/>
                <a:sym typeface="+mn-ea"/>
              </a:rPr>
              <a:t>CONTENTS</a:t>
            </a:r>
            <a:r>
              <a:rPr lang="en-US" altLang="zh-CN">
                <a:solidFill>
                  <a:schemeClr val="bg1"/>
                </a:solidFill>
                <a:highlight>
                  <a:srgbClr val="FFFF00"/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endParaRPr lang="zh-CN" altLang="en-US"/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221595" y="5700395"/>
            <a:ext cx="1275080" cy="506730"/>
            <a:chOff x="3768308" y="2508637"/>
            <a:chExt cx="4655383" cy="1847076"/>
          </a:xfrm>
          <a:solidFill>
            <a:schemeClr val="bg1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A_文本框 3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>
            <p:custDataLst>
              <p:tags r:id="rId1"/>
            </p:custDataLst>
          </p:nvPr>
        </p:nvSpPr>
        <p:spPr>
          <a:xfrm>
            <a:off x="9639313" y="922094"/>
            <a:ext cx="2552391" cy="772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9600" b="1">
                <a:solidFill>
                  <a:schemeClr val="bg1">
                    <a:lumMod val="50000"/>
                    <a:alpha val="9000"/>
                  </a:schemeClr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 </a:t>
            </a:r>
            <a:endParaRPr lang="en-US" altLang="zh-CN" sz="49600" b="1">
              <a:solidFill>
                <a:schemeClr val="bg1">
                  <a:lumMod val="50000"/>
                  <a:alpha val="9000"/>
                </a:schemeClr>
              </a:solidFill>
              <a:latin typeface="Futura" panose="020B0602020204020303" charset="0"/>
              <a:ea typeface="Futura" panose="020B0602020204020303" charset="0"/>
              <a:cs typeface="Futura" panose="020B0602020204020303" charset="0"/>
            </a:endParaRPr>
          </a:p>
        </p:txBody>
      </p:sp>
      <p:grpSp>
        <p:nvGrpSpPr>
          <p:cNvPr id="17" name="PA_组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>
            <p:custDataLst>
              <p:tags r:id="rId2"/>
            </p:custDataLst>
          </p:nvPr>
        </p:nvGrpSpPr>
        <p:grpSpPr>
          <a:xfrm>
            <a:off x="11416817" y="470379"/>
            <a:ext cx="133201" cy="214864"/>
            <a:chOff x="1933765" y="922729"/>
            <a:chExt cx="178884" cy="288554"/>
          </a:xfrm>
        </p:grpSpPr>
        <p:sp>
          <p:nvSpPr>
            <p:cNvPr id="15" name="矩形 14"/>
            <p:cNvSpPr/>
            <p:nvPr/>
          </p:nvSpPr>
          <p:spPr>
            <a:xfrm>
              <a:off x="1933765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2066930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1" name="PA_L-Shape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>
            <p:custDataLst>
              <p:tags r:id="rId3"/>
            </p:custDataLst>
          </p:nvPr>
        </p:nvSpPr>
        <p:spPr>
          <a:xfrm rot="13500000" flipV="1">
            <a:off x="11372558" y="2854522"/>
            <a:ext cx="156604" cy="156604"/>
          </a:xfrm>
          <a:prstGeom prst="corner">
            <a:avLst>
              <a:gd name="adj1" fmla="val 23242"/>
              <a:gd name="adj2" fmla="val 19897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PA_直线连接符 2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>
            <p:custDataLst>
              <p:tags r:id="rId4"/>
            </p:custDataLst>
          </p:nvPr>
        </p:nvCxnSpPr>
        <p:spPr>
          <a:xfrm>
            <a:off x="11450860" y="1129591"/>
            <a:ext cx="0" cy="13336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48" name="文本框 47"/>
          <p:cNvSpPr txBox="1"/>
          <p:nvPr>
            <p:custDataLst>
              <p:tags r:id="rId5"/>
            </p:custDataLst>
          </p:nvPr>
        </p:nvSpPr>
        <p:spPr>
          <a:xfrm>
            <a:off x="1673860" y="2626995"/>
            <a:ext cx="432181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6000" b="1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</a:rPr>
              <a:t>谢谢观看！</a:t>
            </a: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755775" y="1607185"/>
            <a:ext cx="1420495" cy="564515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82" name="任意多边形 4"/>
          <p:cNvSpPr/>
          <p:nvPr/>
        </p:nvSpPr>
        <p:spPr>
          <a:xfrm flipH="1">
            <a:off x="-63500" y="-1905"/>
            <a:ext cx="1287145" cy="6858000"/>
          </a:xfrm>
          <a:custGeom>
            <a:avLst/>
            <a:gdLst>
              <a:gd name="connsiteX0" fmla="*/ 1568340 w 4848224"/>
              <a:gd name="connsiteY0" fmla="*/ 0 h 6858000"/>
              <a:gd name="connsiteX1" fmla="*/ 4848224 w 4848224"/>
              <a:gd name="connsiteY1" fmla="*/ 0 h 6858000"/>
              <a:gd name="connsiteX2" fmla="*/ 4848224 w 4848224"/>
              <a:gd name="connsiteY2" fmla="*/ 6858000 h 6858000"/>
              <a:gd name="connsiteX3" fmla="*/ 1568340 w 4848224"/>
              <a:gd name="connsiteY3" fmla="*/ 6858000 h 6858000"/>
              <a:gd name="connsiteX4" fmla="*/ 1486188 w 4848224"/>
              <a:gd name="connsiteY4" fmla="*/ 6786838 h 6858000"/>
              <a:gd name="connsiteX5" fmla="*/ 0 w 4848224"/>
              <a:gd name="connsiteY5" fmla="*/ 3429000 h 6858000"/>
              <a:gd name="connsiteX6" fmla="*/ 1486188 w 4848224"/>
              <a:gd name="connsiteY6" fmla="*/ 7116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8224" h="6858000">
                <a:moveTo>
                  <a:pt x="1568340" y="0"/>
                </a:moveTo>
                <a:lnTo>
                  <a:pt x="4848224" y="0"/>
                </a:lnTo>
                <a:lnTo>
                  <a:pt x="4848224" y="6858000"/>
                </a:lnTo>
                <a:lnTo>
                  <a:pt x="1568340" y="6858000"/>
                </a:lnTo>
                <a:lnTo>
                  <a:pt x="1486188" y="6786838"/>
                </a:lnTo>
                <a:cubicBezTo>
                  <a:pt x="573191" y="5957026"/>
                  <a:pt x="0" y="4759951"/>
                  <a:pt x="0" y="3429000"/>
                </a:cubicBezTo>
                <a:cubicBezTo>
                  <a:pt x="0" y="2098050"/>
                  <a:pt x="573191" y="900975"/>
                  <a:pt x="1486188" y="71162"/>
                </a:cubicBezTo>
                <a:close/>
              </a:path>
            </a:pathLst>
          </a:custGeom>
          <a:solidFill>
            <a:srgbClr val="104B83">
              <a:alpha val="9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83" name="任意多边形 4"/>
          <p:cNvSpPr/>
          <p:nvPr/>
        </p:nvSpPr>
        <p:spPr>
          <a:xfrm flipH="1">
            <a:off x="-64135" y="0"/>
            <a:ext cx="1036955" cy="6858000"/>
          </a:xfrm>
          <a:custGeom>
            <a:avLst/>
            <a:gdLst>
              <a:gd name="connsiteX0" fmla="*/ 1568340 w 4848224"/>
              <a:gd name="connsiteY0" fmla="*/ 0 h 6858000"/>
              <a:gd name="connsiteX1" fmla="*/ 4848224 w 4848224"/>
              <a:gd name="connsiteY1" fmla="*/ 0 h 6858000"/>
              <a:gd name="connsiteX2" fmla="*/ 4848224 w 4848224"/>
              <a:gd name="connsiteY2" fmla="*/ 6858000 h 6858000"/>
              <a:gd name="connsiteX3" fmla="*/ 1568340 w 4848224"/>
              <a:gd name="connsiteY3" fmla="*/ 6858000 h 6858000"/>
              <a:gd name="connsiteX4" fmla="*/ 1486188 w 4848224"/>
              <a:gd name="connsiteY4" fmla="*/ 6786838 h 6858000"/>
              <a:gd name="connsiteX5" fmla="*/ 0 w 4848224"/>
              <a:gd name="connsiteY5" fmla="*/ 3429000 h 6858000"/>
              <a:gd name="connsiteX6" fmla="*/ 1486188 w 4848224"/>
              <a:gd name="connsiteY6" fmla="*/ 7116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8224" h="6858000">
                <a:moveTo>
                  <a:pt x="1568340" y="0"/>
                </a:moveTo>
                <a:lnTo>
                  <a:pt x="4848224" y="0"/>
                </a:lnTo>
                <a:lnTo>
                  <a:pt x="4848224" y="6858000"/>
                </a:lnTo>
                <a:lnTo>
                  <a:pt x="1568340" y="6858000"/>
                </a:lnTo>
                <a:lnTo>
                  <a:pt x="1486188" y="6786838"/>
                </a:lnTo>
                <a:cubicBezTo>
                  <a:pt x="573191" y="5957026"/>
                  <a:pt x="0" y="4759951"/>
                  <a:pt x="0" y="3429000"/>
                </a:cubicBezTo>
                <a:cubicBezTo>
                  <a:pt x="0" y="2098050"/>
                  <a:pt x="573191" y="900975"/>
                  <a:pt x="1486188" y="71162"/>
                </a:cubicBezTo>
                <a:close/>
              </a:path>
            </a:pathLst>
          </a:custGeom>
          <a:solidFill>
            <a:srgbClr val="033F7B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 dirty="0">
              <a:cs typeface="+mn-ea"/>
              <a:sym typeface="+mn-lt"/>
            </a:endParaRPr>
          </a:p>
        </p:txBody>
      </p:sp>
      <p:sp>
        <p:nvSpPr>
          <p:cNvPr id="84" name="PA_文本框 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>
            <p:custDataLst>
              <p:tags r:id="rId7"/>
            </p:custDataLst>
          </p:nvPr>
        </p:nvSpPr>
        <p:spPr>
          <a:xfrm rot="5400000">
            <a:off x="-2142631" y="3364040"/>
            <a:ext cx="519039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1100">
                <a:solidFill>
                  <a:schemeClr val="bg1">
                    <a:lumMod val="85000"/>
                  </a:schemeClr>
                </a:solidFill>
                <a:latin typeface="Microsoft YaHei Regular" panose="020B0502040204020203" charset="-122"/>
                <a:ea typeface="Microsoft YaHei Regular" panose="020B0502040204020203" charset="-122"/>
                <a:cs typeface="Open Sans" panose="020B0606030504020204" charset="0"/>
              </a:rPr>
              <a:t>shanghai university</a:t>
            </a:r>
          </a:p>
        </p:txBody>
      </p:sp>
      <p:sp>
        <p:nvSpPr>
          <p:cNvPr id="85" name="PA_矩形 1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>
            <p:custDataLst>
              <p:tags r:id="rId8"/>
            </p:custDataLst>
          </p:nvPr>
        </p:nvSpPr>
        <p:spPr>
          <a:xfrm>
            <a:off x="376452" y="318346"/>
            <a:ext cx="152231" cy="152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Microsoft YaHei Regular" panose="020B0502040204020203" charset="-122"/>
              <a:ea typeface="Microsoft YaHei Regular" panose="020B0502040204020203" charset="-122"/>
            </a:endParaRPr>
          </a:p>
        </p:txBody>
      </p:sp>
      <p:cxnSp>
        <p:nvCxnSpPr>
          <p:cNvPr id="86" name="PA_直线连接符 2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>
            <p:custDataLst>
              <p:tags r:id="rId9"/>
            </p:custDataLst>
          </p:nvPr>
        </p:nvCxnSpPr>
        <p:spPr>
          <a:xfrm>
            <a:off x="10732296" y="6406359"/>
            <a:ext cx="7184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095740" y="5075555"/>
            <a:ext cx="235521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上善若水 海纳百川</a:t>
            </a:r>
          </a:p>
          <a:p>
            <a:pPr algn="dist">
              <a:lnSpc>
                <a:spcPct val="150000"/>
              </a:lnSpc>
            </a:pPr>
            <a:r>
              <a:rPr lang="zh-CN" altLang="en-US">
                <a:solidFill>
                  <a:srgbClr val="0644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大道明德 学用济世   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5428615" y="-494665"/>
            <a:ext cx="11134725" cy="7403465"/>
            <a:chOff x="-8549" y="-779"/>
            <a:chExt cx="17535" cy="11659"/>
          </a:xfrm>
        </p:grpSpPr>
        <p:sp>
          <p:nvSpPr>
            <p:cNvPr id="17" name="任意多边形 16"/>
            <p:cNvSpPr/>
            <p:nvPr/>
          </p:nvSpPr>
          <p:spPr>
            <a:xfrm rot="20817322">
              <a:off x="-1218" y="-752"/>
              <a:ext cx="10205" cy="1163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0205" h="11632">
                  <a:moveTo>
                    <a:pt x="2438" y="0"/>
                  </a:moveTo>
                  <a:lnTo>
                    <a:pt x="9185" y="1563"/>
                  </a:lnTo>
                  <a:lnTo>
                    <a:pt x="9198" y="1583"/>
                  </a:lnTo>
                  <a:cubicBezTo>
                    <a:pt x="9851" y="2578"/>
                    <a:pt x="10205" y="3645"/>
                    <a:pt x="10205" y="4754"/>
                  </a:cubicBezTo>
                  <a:cubicBezTo>
                    <a:pt x="10205" y="7429"/>
                    <a:pt x="8148" y="9853"/>
                    <a:pt x="4812" y="11622"/>
                  </a:cubicBezTo>
                  <a:lnTo>
                    <a:pt x="4792" y="11632"/>
                  </a:lnTo>
                  <a:lnTo>
                    <a:pt x="0" y="10522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00346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 rot="20817322">
              <a:off x="-1287" y="-727"/>
              <a:ext cx="10077" cy="10799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0077" h="10799">
                  <a:moveTo>
                    <a:pt x="2438" y="0"/>
                  </a:moveTo>
                  <a:lnTo>
                    <a:pt x="8323" y="1364"/>
                  </a:lnTo>
                  <a:lnTo>
                    <a:pt x="8330" y="1370"/>
                  </a:lnTo>
                  <a:cubicBezTo>
                    <a:pt x="9438" y="2332"/>
                    <a:pt x="10077" y="3467"/>
                    <a:pt x="10077" y="4683"/>
                  </a:cubicBezTo>
                  <a:cubicBezTo>
                    <a:pt x="10077" y="7615"/>
                    <a:pt x="6356" y="10079"/>
                    <a:pt x="1317" y="10782"/>
                  </a:cubicBezTo>
                  <a:lnTo>
                    <a:pt x="1194" y="10799"/>
                  </a:lnTo>
                  <a:lnTo>
                    <a:pt x="0" y="10522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00346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 14"/>
            <p:cNvSpPr/>
            <p:nvPr/>
          </p:nvSpPr>
          <p:spPr>
            <a:xfrm rot="20817322">
              <a:off x="-1216" y="-725"/>
              <a:ext cx="9802" cy="965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802" h="9655">
                  <a:moveTo>
                    <a:pt x="2237" y="0"/>
                  </a:moveTo>
                  <a:lnTo>
                    <a:pt x="8518" y="1455"/>
                  </a:lnTo>
                  <a:lnTo>
                    <a:pt x="8555" y="1492"/>
                  </a:lnTo>
                  <a:cubicBezTo>
                    <a:pt x="9350" y="2283"/>
                    <a:pt x="9802" y="3195"/>
                    <a:pt x="9802" y="4165"/>
                  </a:cubicBezTo>
                  <a:cubicBezTo>
                    <a:pt x="9802" y="7174"/>
                    <a:pt x="5451" y="9617"/>
                    <a:pt x="56" y="9655"/>
                  </a:cubicBezTo>
                  <a:lnTo>
                    <a:pt x="0" y="9655"/>
                  </a:lnTo>
                  <a:lnTo>
                    <a:pt x="2237" y="0"/>
                  </a:lnTo>
                  <a:close/>
                </a:path>
              </a:pathLst>
            </a:custGeom>
            <a:solidFill>
              <a:srgbClr val="033F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 rot="20817322">
              <a:off x="-8549" y="-12"/>
              <a:ext cx="16916" cy="8800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7202" h="8821">
                  <a:moveTo>
                    <a:pt x="9681" y="125"/>
                  </a:moveTo>
                  <a:lnTo>
                    <a:pt x="16096" y="1611"/>
                  </a:lnTo>
                  <a:lnTo>
                    <a:pt x="16125" y="1640"/>
                  </a:lnTo>
                  <a:cubicBezTo>
                    <a:pt x="16811" y="2334"/>
                    <a:pt x="17202" y="3134"/>
                    <a:pt x="17202" y="3985"/>
                  </a:cubicBezTo>
                  <a:cubicBezTo>
                    <a:pt x="17202" y="6656"/>
                    <a:pt x="13351" y="8821"/>
                    <a:pt x="8601" y="8821"/>
                  </a:cubicBezTo>
                  <a:cubicBezTo>
                    <a:pt x="8304" y="8821"/>
                    <a:pt x="8011" y="8812"/>
                    <a:pt x="7722" y="8796"/>
                  </a:cubicBezTo>
                  <a:lnTo>
                    <a:pt x="7673" y="8793"/>
                  </a:lnTo>
                  <a:lnTo>
                    <a:pt x="9681" y="125"/>
                  </a:lnTo>
                  <a:close/>
                  <a:moveTo>
                    <a:pt x="3727" y="0"/>
                  </a:moveTo>
                  <a:lnTo>
                    <a:pt x="2074" y="7134"/>
                  </a:lnTo>
                  <a:lnTo>
                    <a:pt x="2030" y="7106"/>
                  </a:lnTo>
                  <a:cubicBezTo>
                    <a:pt x="764" y="6263"/>
                    <a:pt x="0" y="5174"/>
                    <a:pt x="0" y="3985"/>
                  </a:cubicBezTo>
                  <a:cubicBezTo>
                    <a:pt x="0" y="2336"/>
                    <a:pt x="1467" y="881"/>
                    <a:pt x="3707" y="8"/>
                  </a:cubicBezTo>
                  <a:lnTo>
                    <a:pt x="3727" y="0"/>
                  </a:lnTo>
                  <a:close/>
                </a:path>
              </a:pathLst>
            </a:custGeom>
            <a:blipFill dpi="0" rotWithShape="0">
              <a:blip r:embed="rId3" cstate="screen"/>
              <a:srcRect/>
              <a:stretch>
                <a:fillRect l="38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rot="20817322">
              <a:off x="-1087" y="-779"/>
              <a:ext cx="9394" cy="875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533" h="8696">
                  <a:moveTo>
                    <a:pt x="2008" y="0"/>
                  </a:moveTo>
                  <a:lnTo>
                    <a:pt x="8423" y="1486"/>
                  </a:lnTo>
                  <a:cubicBezTo>
                    <a:pt x="9132" y="2163"/>
                    <a:pt x="9544" y="3077"/>
                    <a:pt x="9529" y="3860"/>
                  </a:cubicBezTo>
                  <a:cubicBezTo>
                    <a:pt x="9667" y="6175"/>
                    <a:pt x="6316" y="8172"/>
                    <a:pt x="2900" y="8568"/>
                  </a:cubicBezTo>
                  <a:lnTo>
                    <a:pt x="2688" y="8595"/>
                  </a:lnTo>
                  <a:lnTo>
                    <a:pt x="2474" y="8618"/>
                  </a:lnTo>
                  <a:lnTo>
                    <a:pt x="2258" y="8638"/>
                  </a:lnTo>
                  <a:lnTo>
                    <a:pt x="2040" y="8656"/>
                  </a:lnTo>
                  <a:lnTo>
                    <a:pt x="1821" y="8670"/>
                  </a:lnTo>
                  <a:lnTo>
                    <a:pt x="1600" y="8681"/>
                  </a:lnTo>
                  <a:lnTo>
                    <a:pt x="1378" y="8689"/>
                  </a:lnTo>
                  <a:lnTo>
                    <a:pt x="1153" y="8694"/>
                  </a:lnTo>
                  <a:lnTo>
                    <a:pt x="928" y="8696"/>
                  </a:lnTo>
                  <a:cubicBezTo>
                    <a:pt x="608" y="8695"/>
                    <a:pt x="348" y="8688"/>
                    <a:pt x="0" y="8668"/>
                  </a:cubicBezTo>
                  <a:lnTo>
                    <a:pt x="2008" y="0"/>
                  </a:lnTo>
                  <a:close/>
                </a:path>
              </a:pathLst>
            </a:custGeom>
            <a:solidFill>
              <a:srgbClr val="06447F">
                <a:alpha val="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607893" y="3205070"/>
            <a:ext cx="3012890" cy="1309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3600" dirty="0"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多级页表地址转换和组织</a:t>
            </a:r>
            <a:endParaRPr lang="en-US" altLang="zh-CN" sz="3600" dirty="0">
              <a:solidFill>
                <a:schemeClr val="tx1"/>
              </a:solidFill>
              <a:latin typeface="微软雅黑 Light" panose="020B0502040204020203" charset="-122"/>
              <a:ea typeface="微软雅黑 Light" panose="020B0502040204020203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02983" y="1535394"/>
            <a:ext cx="182760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solidFill>
                  <a:srgbClr val="033F7B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586595" y="5432425"/>
            <a:ext cx="1275080" cy="50673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277495" y="1368425"/>
            <a:ext cx="7411720" cy="4818380"/>
          </a:xfrm>
          <a:prstGeom prst="rect">
            <a:avLst/>
          </a:prstGeom>
          <a:ln>
            <a:noFill/>
          </a:ln>
        </p:spPr>
        <p:txBody>
          <a:bodyPr wrap="square">
            <a:noAutofit/>
          </a:bodyPr>
          <a:lstStyle/>
          <a:p>
            <a:pPr indent="431800" algn="just">
              <a:lnSpc>
                <a:spcPct val="160000"/>
              </a:lnSpc>
            </a:pPr>
            <a:r>
              <a:rPr lang="zh-CN" altLang="en-US" sz="2400" dirty="0"/>
              <a:t>随着计算机系统的发展，越来越多的计算机支持非常大的逻辑地址空间，如</a:t>
            </a:r>
            <a:r>
              <a:rPr lang="en-US" altLang="zh-CN" sz="2400" dirty="0"/>
              <a:t>32</a:t>
            </a:r>
            <a:r>
              <a:rPr lang="zh-CN" altLang="en-US" sz="2400" dirty="0"/>
              <a:t>或</a:t>
            </a:r>
            <a:r>
              <a:rPr lang="en-US" altLang="zh-CN" sz="2400" dirty="0"/>
              <a:t>64</a:t>
            </a:r>
            <a:r>
              <a:rPr lang="zh-CN" altLang="en-US" sz="2400" dirty="0"/>
              <a:t>位机。假设系统有</a:t>
            </a:r>
            <a:r>
              <a:rPr lang="en-US" altLang="zh-CN" sz="2400" dirty="0"/>
              <a:t>32</a:t>
            </a:r>
            <a:r>
              <a:rPr lang="zh-CN" altLang="en-US" sz="2400" dirty="0"/>
              <a:t>位的地址空间，使用单页表，那内存中需要一直存在一个4MB的页表，</a:t>
            </a:r>
            <a:r>
              <a:rPr lang="zh-CN" altLang="en-US" sz="2400" dirty="0">
                <a:sym typeface="+mn-ea"/>
              </a:rPr>
              <a:t>假设系统有</a:t>
            </a:r>
            <a:r>
              <a:rPr lang="en-US" altLang="zh-CN" sz="2400" dirty="0">
                <a:sym typeface="+mn-ea"/>
              </a:rPr>
              <a:t>64</a:t>
            </a:r>
            <a:r>
              <a:rPr lang="zh-CN" altLang="en-US" sz="2400" dirty="0">
                <a:sym typeface="+mn-ea"/>
              </a:rPr>
              <a:t>位的地址空间，那内存中需要一直存在一个16777216G</a:t>
            </a:r>
            <a:r>
              <a:rPr lang="en-US" altLang="zh-CN" sz="2400" dirty="0">
                <a:sym typeface="+mn-ea"/>
              </a:rPr>
              <a:t>B</a:t>
            </a:r>
            <a:r>
              <a:rPr lang="zh-CN" altLang="en-US" sz="2400" dirty="0">
                <a:sym typeface="+mn-ea"/>
              </a:rPr>
              <a:t>的页表。这显然是不现实的。</a:t>
            </a:r>
          </a:p>
          <a:p>
            <a:pPr indent="431800" algn="just">
              <a:lnSpc>
                <a:spcPct val="160000"/>
              </a:lnSpc>
            </a:pPr>
            <a:r>
              <a:rPr lang="zh-CN" altLang="en-US" sz="2400" dirty="0">
                <a:sym typeface="+mn-ea"/>
              </a:rPr>
              <a:t>为了解决上面这个问题，多级页表应运而生。</a:t>
            </a:r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3385498" y="452730"/>
            <a:ext cx="1808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多级页表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4117189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图片 101"/>
          <p:cNvPicPr/>
          <p:nvPr/>
        </p:nvPicPr>
        <p:blipFill>
          <a:blip r:embed="rId4"/>
          <a:srcRect l="7936" t="-3074"/>
          <a:stretch>
            <a:fillRect/>
          </a:stretch>
        </p:blipFill>
        <p:spPr>
          <a:xfrm>
            <a:off x="8465185" y="3996055"/>
            <a:ext cx="3244850" cy="26612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embed="rId5"/>
          <a:srcRect t="-215" r="43094"/>
          <a:stretch>
            <a:fillRect/>
          </a:stretch>
        </p:blipFill>
        <p:spPr>
          <a:xfrm>
            <a:off x="8580755" y="149860"/>
            <a:ext cx="3002280" cy="27501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下箭头 19"/>
          <p:cNvSpPr/>
          <p:nvPr/>
        </p:nvSpPr>
        <p:spPr>
          <a:xfrm>
            <a:off x="9875520" y="3248660"/>
            <a:ext cx="424180" cy="5721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185719" y="426695"/>
            <a:ext cx="1808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地址转换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" y="1741170"/>
            <a:ext cx="8474710" cy="45415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372921" y="426695"/>
            <a:ext cx="34340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分页管理存储结构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61315" y="3792220"/>
            <a:ext cx="111887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sz="2000" dirty="0"/>
              <a:t>CR3 用于保存页目录表页面的物理地址，因此被称为PDBR。由于目录是页对齐的，所以仅高20位有效，低12 位保留供更加高级的处理器使用。</a:t>
            </a:r>
          </a:p>
          <a:p>
            <a:pPr indent="457200"/>
            <a:endParaRPr lang="zh-CN" altLang="en-US" sz="2000" dirty="0">
              <a:sym typeface="+mn-ea"/>
            </a:endParaRPr>
          </a:p>
          <a:p>
            <a:pPr marL="457200" indent="-457200">
              <a:buFont typeface="+mj-ea"/>
              <a:buAutoNum type="circleNumDbPlain"/>
            </a:pPr>
            <a:r>
              <a:rPr lang="en-US" altLang="zh-CN" sz="2000" b="1" dirty="0">
                <a:sym typeface="+mn-ea"/>
              </a:rPr>
              <a:t>PWT</a:t>
            </a:r>
            <a:r>
              <a:rPr lang="zh-CN" altLang="en-US" sz="2000" b="1" dirty="0">
                <a:sym typeface="+mn-ea"/>
              </a:rPr>
              <a:t>通写位</a:t>
            </a:r>
            <a:r>
              <a:rPr lang="zh-CN" altLang="en-US" sz="2000" dirty="0">
                <a:sym typeface="+mn-ea"/>
              </a:rPr>
              <a:t>。用于片外</a:t>
            </a:r>
            <a:r>
              <a:rPr lang="en-US" altLang="zh-CN" sz="2000" dirty="0">
                <a:sym typeface="+mn-ea"/>
              </a:rPr>
              <a:t>cache</a:t>
            </a:r>
            <a:r>
              <a:rPr lang="zh-CN" altLang="en-US" sz="2000" dirty="0">
                <a:sym typeface="+mn-ea"/>
              </a:rPr>
              <a:t>的写控制，</a:t>
            </a:r>
            <a:r>
              <a:rPr lang="en-US" altLang="zh-CN" sz="2000" dirty="0">
                <a:sym typeface="+mn-ea"/>
              </a:rPr>
              <a:t>PWT=1</a:t>
            </a:r>
            <a:r>
              <a:rPr lang="zh-CN" altLang="en-US" sz="2000" dirty="0">
                <a:sym typeface="+mn-ea"/>
              </a:rPr>
              <a:t>时，片外</a:t>
            </a:r>
            <a:r>
              <a:rPr lang="en-US" altLang="zh-CN" sz="2000" dirty="0">
                <a:sym typeface="+mn-ea"/>
              </a:rPr>
              <a:t>cache</a:t>
            </a:r>
            <a:r>
              <a:rPr lang="zh-CN" altLang="en-US" sz="2000" dirty="0">
                <a:sym typeface="+mn-ea"/>
              </a:rPr>
              <a:t>采用通写法，</a:t>
            </a:r>
            <a:r>
              <a:rPr lang="en-US" altLang="zh-CN" sz="2000" dirty="0">
                <a:sym typeface="+mn-ea"/>
              </a:rPr>
              <a:t>PWT=O</a:t>
            </a:r>
            <a:r>
              <a:rPr lang="zh-CN" altLang="en-US" sz="2000" dirty="0">
                <a:sym typeface="+mn-ea"/>
              </a:rPr>
              <a:t>时，片外</a:t>
            </a:r>
            <a:r>
              <a:rPr lang="en-US" altLang="zh-CN" sz="2000" dirty="0">
                <a:sym typeface="+mn-ea"/>
              </a:rPr>
              <a:t>cache</a:t>
            </a:r>
            <a:r>
              <a:rPr lang="zh-CN" altLang="en-US" sz="2000" dirty="0">
                <a:sym typeface="+mn-ea"/>
              </a:rPr>
              <a:t>使用回写法。</a:t>
            </a:r>
          </a:p>
          <a:p>
            <a:pPr marL="457200" indent="-457200">
              <a:buFont typeface="+mj-ea"/>
              <a:buAutoNum type="circleNumDbPlain"/>
            </a:pPr>
            <a:r>
              <a:rPr lang="en-US" altLang="zh-CN" sz="2000" b="1" dirty="0">
                <a:sym typeface="+mn-ea"/>
              </a:rPr>
              <a:t>PCD</a:t>
            </a:r>
            <a:r>
              <a:rPr lang="zh-CN" altLang="en-US" sz="2000" b="1" dirty="0">
                <a:sym typeface="+mn-ea"/>
              </a:rPr>
              <a:t>通写位</a:t>
            </a:r>
            <a:r>
              <a:rPr lang="zh-CN" altLang="en-US" sz="2000" dirty="0">
                <a:sym typeface="+mn-ea"/>
              </a:rPr>
              <a:t>。</a:t>
            </a:r>
            <a:r>
              <a:rPr sz="2000" dirty="0">
                <a:sym typeface="+mn-ea"/>
              </a:rPr>
              <a:t>PCD=1时，禁止某个页写入缓存，直接写入内存</a:t>
            </a:r>
            <a:r>
              <a:rPr lang="zh-CN" sz="2000" dirty="0">
                <a:sym typeface="+mn-ea"/>
              </a:rPr>
              <a:t>。</a:t>
            </a:r>
            <a:r>
              <a:rPr sz="2000" dirty="0">
                <a:sym typeface="+mn-ea"/>
              </a:rPr>
              <a:t>比如，做页表用的项，已经存储在TLB中了，可能不需要再缓存了</a:t>
            </a:r>
            <a:r>
              <a:rPr lang="zh-CN" sz="2000" dirty="0">
                <a:sym typeface="+mn-ea"/>
              </a:rPr>
              <a:t>。</a:t>
            </a:r>
            <a:endParaRPr sz="2000" dirty="0">
              <a:sym typeface="+mn-ea"/>
            </a:endParaRPr>
          </a:p>
          <a:p>
            <a:pPr indent="457200"/>
            <a:endParaRPr lang="zh-CN" sz="2000" dirty="0"/>
          </a:p>
        </p:txBody>
      </p:sp>
      <p:pic>
        <p:nvPicPr>
          <p:cNvPr id="105" name="图片 104"/>
          <p:cNvPicPr/>
          <p:nvPr/>
        </p:nvPicPr>
        <p:blipFill>
          <a:blip r:embed="rId4"/>
          <a:srcRect t="27326" b="56855"/>
          <a:stretch>
            <a:fillRect/>
          </a:stretch>
        </p:blipFill>
        <p:spPr>
          <a:xfrm>
            <a:off x="1191895" y="1774825"/>
            <a:ext cx="7443470" cy="12617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681" y="1448237"/>
            <a:ext cx="6998759" cy="265992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55867" y="4226153"/>
            <a:ext cx="114565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①</a:t>
            </a:r>
            <a:r>
              <a:rPr lang="en-US" altLang="zh-CN" sz="2000" b="1" dirty="0"/>
              <a:t>P</a:t>
            </a:r>
            <a:r>
              <a:rPr lang="zh-CN" altLang="en-US" sz="2000" b="1" dirty="0"/>
              <a:t>存在位</a:t>
            </a:r>
            <a:r>
              <a:rPr lang="zh-CN" altLang="en-US" sz="2000" dirty="0"/>
              <a:t>。</a:t>
            </a:r>
            <a:r>
              <a:rPr lang="en-US" altLang="zh-CN" sz="2000" dirty="0"/>
              <a:t>P=1</a:t>
            </a:r>
            <a:r>
              <a:rPr lang="zh-CN" altLang="en-US" sz="2000" dirty="0"/>
              <a:t>表示该页表</a:t>
            </a:r>
            <a:r>
              <a:rPr lang="en-US" altLang="zh-CN" sz="2000" dirty="0"/>
              <a:t>/</a:t>
            </a:r>
            <a:r>
              <a:rPr lang="zh-CN" altLang="en-US" sz="2000" dirty="0"/>
              <a:t>页存在，</a:t>
            </a:r>
            <a:r>
              <a:rPr lang="en-US" altLang="zh-CN" sz="2000" dirty="0"/>
              <a:t>P=0,</a:t>
            </a:r>
            <a:r>
              <a:rPr lang="zh-CN" altLang="en-US" sz="2000" dirty="0"/>
              <a:t>表示不存在。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②</a:t>
            </a:r>
            <a:r>
              <a:rPr lang="en-US" altLang="zh-CN" sz="2000" b="1" dirty="0"/>
              <a:t>R/W</a:t>
            </a:r>
            <a:r>
              <a:rPr lang="zh-CN" altLang="en-US" sz="2000" b="1" dirty="0"/>
              <a:t>读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写</a:t>
            </a:r>
            <a:r>
              <a:rPr lang="zh-CN" altLang="en-US" sz="2000" dirty="0"/>
              <a:t>。页保护属性位。</a:t>
            </a:r>
            <a:r>
              <a:rPr lang="en-US" altLang="zh-CN" sz="2000" dirty="0"/>
              <a:t>U/S</a:t>
            </a:r>
            <a:r>
              <a:rPr lang="zh-CN" altLang="en-US" sz="2000" dirty="0"/>
              <a:t>与</a:t>
            </a:r>
            <a:r>
              <a:rPr lang="en-US" altLang="zh-CN" sz="2000" dirty="0"/>
              <a:t>R/W</a:t>
            </a:r>
            <a:r>
              <a:rPr lang="zh-CN" altLang="en-US" sz="2000" dirty="0"/>
              <a:t>结合起来，实现页保护。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③</a:t>
            </a:r>
            <a:r>
              <a:rPr lang="en-US" altLang="zh-CN" sz="2000" b="1" dirty="0"/>
              <a:t>U/S</a:t>
            </a:r>
            <a:r>
              <a:rPr lang="zh-CN" altLang="en-US" sz="2000" b="1" dirty="0"/>
              <a:t>用户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管理员</a:t>
            </a:r>
            <a:r>
              <a:rPr lang="zh-CN" altLang="en-US" sz="2000" dirty="0"/>
              <a:t>。页面保护属性位。</a:t>
            </a:r>
            <a:endParaRPr lang="en-US" altLang="zh-CN" sz="2000" dirty="0"/>
          </a:p>
          <a:p>
            <a:br>
              <a:rPr lang="zh-CN" altLang="en-US" sz="2000" dirty="0"/>
            </a:br>
            <a:r>
              <a:rPr lang="zh-CN" altLang="en-US" sz="2000" dirty="0"/>
              <a:t>④</a:t>
            </a:r>
            <a:r>
              <a:rPr lang="en-US" altLang="zh-CN" sz="2000" b="1" dirty="0"/>
              <a:t>PWT</a:t>
            </a:r>
            <a:r>
              <a:rPr lang="zh-CN" altLang="en-US" sz="2000" b="1" dirty="0"/>
              <a:t>通写位</a:t>
            </a:r>
            <a:r>
              <a:rPr lang="zh-CN" altLang="en-US" sz="2000" dirty="0"/>
              <a:t>。用于片外</a:t>
            </a:r>
            <a:r>
              <a:rPr lang="en-US" altLang="zh-CN" sz="2000" dirty="0"/>
              <a:t>cache</a:t>
            </a:r>
            <a:r>
              <a:rPr lang="zh-CN" altLang="en-US" sz="2000" dirty="0"/>
              <a:t>的写控制，</a:t>
            </a:r>
            <a:r>
              <a:rPr lang="en-US" altLang="zh-CN" sz="2000" dirty="0"/>
              <a:t>PWT=1</a:t>
            </a:r>
            <a:r>
              <a:rPr lang="zh-CN" altLang="en-US" sz="2000" dirty="0"/>
              <a:t>时，片外</a:t>
            </a:r>
            <a:r>
              <a:rPr lang="en-US" altLang="zh-CN" sz="2000" dirty="0"/>
              <a:t>cache</a:t>
            </a:r>
            <a:r>
              <a:rPr lang="zh-CN" altLang="en-US" sz="2000" dirty="0"/>
              <a:t>采用通写法，</a:t>
            </a:r>
            <a:r>
              <a:rPr lang="en-US" altLang="zh-CN" sz="2000" dirty="0"/>
              <a:t>PWT=O</a:t>
            </a:r>
            <a:r>
              <a:rPr lang="zh-CN" altLang="en-US" sz="2000" dirty="0"/>
              <a:t>时，片外</a:t>
            </a:r>
            <a:r>
              <a:rPr lang="en-US" altLang="zh-CN" sz="2000" dirty="0"/>
              <a:t>cache</a:t>
            </a:r>
            <a:r>
              <a:rPr lang="zh-CN" altLang="en-US" sz="2000" dirty="0"/>
              <a:t>使用回写法。</a:t>
            </a:r>
          </a:p>
        </p:txBody>
      </p:sp>
      <p:sp>
        <p:nvSpPr>
          <p:cNvPr id="20" name="文本框 6"/>
          <p:cNvSpPr txBox="1">
            <a:spLocks noChangeArrowheads="1"/>
          </p:cNvSpPr>
          <p:nvPr/>
        </p:nvSpPr>
        <p:spPr bwMode="auto">
          <a:xfrm>
            <a:off x="4372921" y="426695"/>
            <a:ext cx="34340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33F7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分页管理存储结构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5515610" y="-465455"/>
            <a:ext cx="11222355" cy="7386320"/>
            <a:chOff x="-8686" y="-752"/>
            <a:chExt cx="17673" cy="11632"/>
          </a:xfrm>
        </p:grpSpPr>
        <p:sp>
          <p:nvSpPr>
            <p:cNvPr id="17" name="任意多边形 16"/>
            <p:cNvSpPr/>
            <p:nvPr/>
          </p:nvSpPr>
          <p:spPr>
            <a:xfrm rot="20817322">
              <a:off x="-1218" y="-752"/>
              <a:ext cx="10205" cy="1163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0205" h="11632">
                  <a:moveTo>
                    <a:pt x="2438" y="0"/>
                  </a:moveTo>
                  <a:lnTo>
                    <a:pt x="9185" y="1563"/>
                  </a:lnTo>
                  <a:lnTo>
                    <a:pt x="9198" y="1583"/>
                  </a:lnTo>
                  <a:cubicBezTo>
                    <a:pt x="9851" y="2578"/>
                    <a:pt x="10205" y="3645"/>
                    <a:pt x="10205" y="4754"/>
                  </a:cubicBezTo>
                  <a:cubicBezTo>
                    <a:pt x="10205" y="7429"/>
                    <a:pt x="8148" y="9853"/>
                    <a:pt x="4812" y="11622"/>
                  </a:cubicBezTo>
                  <a:lnTo>
                    <a:pt x="4792" y="11632"/>
                  </a:lnTo>
                  <a:lnTo>
                    <a:pt x="0" y="10522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00346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 rot="20817322">
              <a:off x="-1287" y="-727"/>
              <a:ext cx="10077" cy="10799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0077" h="10799">
                  <a:moveTo>
                    <a:pt x="2438" y="0"/>
                  </a:moveTo>
                  <a:lnTo>
                    <a:pt x="8323" y="1364"/>
                  </a:lnTo>
                  <a:lnTo>
                    <a:pt x="8330" y="1370"/>
                  </a:lnTo>
                  <a:cubicBezTo>
                    <a:pt x="9438" y="2332"/>
                    <a:pt x="10077" y="3467"/>
                    <a:pt x="10077" y="4683"/>
                  </a:cubicBezTo>
                  <a:cubicBezTo>
                    <a:pt x="10077" y="7615"/>
                    <a:pt x="6356" y="10079"/>
                    <a:pt x="1317" y="10782"/>
                  </a:cubicBezTo>
                  <a:lnTo>
                    <a:pt x="1194" y="10799"/>
                  </a:lnTo>
                  <a:lnTo>
                    <a:pt x="0" y="10522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00346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 14"/>
            <p:cNvSpPr/>
            <p:nvPr/>
          </p:nvSpPr>
          <p:spPr>
            <a:xfrm rot="20817322">
              <a:off x="-1216" y="-725"/>
              <a:ext cx="9802" cy="965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802" h="9655">
                  <a:moveTo>
                    <a:pt x="2237" y="0"/>
                  </a:moveTo>
                  <a:lnTo>
                    <a:pt x="8518" y="1455"/>
                  </a:lnTo>
                  <a:lnTo>
                    <a:pt x="8555" y="1492"/>
                  </a:lnTo>
                  <a:cubicBezTo>
                    <a:pt x="9350" y="2283"/>
                    <a:pt x="9802" y="3195"/>
                    <a:pt x="9802" y="4165"/>
                  </a:cubicBezTo>
                  <a:cubicBezTo>
                    <a:pt x="9802" y="7174"/>
                    <a:pt x="5451" y="9617"/>
                    <a:pt x="56" y="9655"/>
                  </a:cubicBezTo>
                  <a:lnTo>
                    <a:pt x="0" y="9655"/>
                  </a:lnTo>
                  <a:lnTo>
                    <a:pt x="2237" y="0"/>
                  </a:lnTo>
                  <a:close/>
                </a:path>
              </a:pathLst>
            </a:custGeom>
            <a:solidFill>
              <a:srgbClr val="033F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 rot="20817322">
              <a:off x="-8686" y="7"/>
              <a:ext cx="17202" cy="8821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7202" h="8821">
                  <a:moveTo>
                    <a:pt x="9681" y="125"/>
                  </a:moveTo>
                  <a:lnTo>
                    <a:pt x="16096" y="1611"/>
                  </a:lnTo>
                  <a:lnTo>
                    <a:pt x="16125" y="1640"/>
                  </a:lnTo>
                  <a:cubicBezTo>
                    <a:pt x="16811" y="2334"/>
                    <a:pt x="17202" y="3134"/>
                    <a:pt x="17202" y="3985"/>
                  </a:cubicBezTo>
                  <a:cubicBezTo>
                    <a:pt x="17202" y="6656"/>
                    <a:pt x="13351" y="8821"/>
                    <a:pt x="8601" y="8821"/>
                  </a:cubicBezTo>
                  <a:cubicBezTo>
                    <a:pt x="8304" y="8821"/>
                    <a:pt x="8011" y="8812"/>
                    <a:pt x="7722" y="8796"/>
                  </a:cubicBezTo>
                  <a:lnTo>
                    <a:pt x="7673" y="8793"/>
                  </a:lnTo>
                  <a:lnTo>
                    <a:pt x="9681" y="125"/>
                  </a:lnTo>
                  <a:close/>
                  <a:moveTo>
                    <a:pt x="3727" y="0"/>
                  </a:moveTo>
                  <a:lnTo>
                    <a:pt x="2074" y="7134"/>
                  </a:lnTo>
                  <a:lnTo>
                    <a:pt x="2030" y="7106"/>
                  </a:lnTo>
                  <a:cubicBezTo>
                    <a:pt x="764" y="6263"/>
                    <a:pt x="0" y="5174"/>
                    <a:pt x="0" y="3985"/>
                  </a:cubicBezTo>
                  <a:cubicBezTo>
                    <a:pt x="0" y="2336"/>
                    <a:pt x="1467" y="881"/>
                    <a:pt x="3707" y="8"/>
                  </a:cubicBezTo>
                  <a:lnTo>
                    <a:pt x="3727" y="0"/>
                  </a:lnTo>
                  <a:close/>
                </a:path>
              </a:pathLst>
            </a:custGeom>
            <a:blipFill dpi="0" rotWithShape="0">
              <a:blip r:embed="rId3" cstate="screen"/>
              <a:srcRect/>
              <a:stretch>
                <a:fillRect l="38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365750" y="3034665"/>
            <a:ext cx="6046470" cy="191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zh-CN" sz="5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ARM</a:t>
            </a:r>
            <a:r>
              <a:rPr lang="zh-CN" altLang="en-US" sz="5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和奔腾处理器</a:t>
            </a:r>
            <a:endParaRPr lang="en-US" altLang="zh-CN" sz="5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汉仪晓波花月圆W" panose="00020600040101010101" charset="-122"/>
              <a:sym typeface="+mn-ea"/>
            </a:endParaRPr>
          </a:p>
          <a:p>
            <a:pPr algn="r">
              <a:lnSpc>
                <a:spcPct val="110000"/>
              </a:lnSpc>
            </a:pPr>
            <a:r>
              <a:rPr lang="zh-CN" altLang="en-US" sz="5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汉仪晓波花月圆W" panose="00020600040101010101" charset="-122"/>
                <a:sym typeface="+mn-ea"/>
              </a:rPr>
              <a:t>分页存储管理</a:t>
            </a:r>
            <a:endParaRPr lang="en-US" altLang="zh-CN" sz="5400" dirty="0">
              <a:solidFill>
                <a:schemeClr val="tx1"/>
              </a:solidFill>
              <a:latin typeface="微软雅黑 Light" panose="020B0502040204020203" charset="-122"/>
              <a:ea typeface="微软雅黑 Light" panose="020B0502040204020203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983" y="1535394"/>
            <a:ext cx="182760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solidFill>
                  <a:srgbClr val="033F7B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586595" y="5432425"/>
            <a:ext cx="1275080" cy="50673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 descr="e7d195523061f1c09e9d68d7cf438b91ef959ecb14fc25d26BBA7F7DBC18E55DFF4014AF651F0BF2569D4B6C1DA7F1A4683A481403BD872FC687266AD13265C1DE7C373772FD8728ABDD69ADD03BFF5BE2862BC891DBB79E570FB0FCF9EACBD05ACEBD1325D80A9AA3C61363B8E514436A1BA210A855245E80BAE70C7F6FF8036002123AC1AEA4C8744E2FA3711A1CEE"/>
          <p:cNvSpPr/>
          <p:nvPr/>
        </p:nvSpPr>
        <p:spPr>
          <a:xfrm>
            <a:off x="277491" y="1368344"/>
            <a:ext cx="7411707" cy="495667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indent="431800" algn="just">
              <a:lnSpc>
                <a:spcPct val="160000"/>
              </a:lnSpc>
            </a:pPr>
            <a:r>
              <a:rPr lang="zh-CN" altLang="en-US" sz="2000" dirty="0"/>
              <a:t>奔腾处理器是</a:t>
            </a:r>
            <a:r>
              <a:rPr lang="en-US" altLang="zh-CN" sz="2000" dirty="0"/>
              <a:t>Intel</a:t>
            </a:r>
            <a:r>
              <a:rPr lang="zh-CN" altLang="en-US" sz="2000" dirty="0"/>
              <a:t>公司在</a:t>
            </a:r>
            <a:r>
              <a:rPr lang="en-US" altLang="zh-CN" sz="2000" dirty="0"/>
              <a:t>1992</a:t>
            </a:r>
            <a:r>
              <a:rPr lang="zh-CN" altLang="en-US" sz="2000" dirty="0"/>
              <a:t>年</a:t>
            </a:r>
            <a:r>
              <a:rPr lang="en-US" altLang="zh-CN" sz="2000" dirty="0"/>
              <a:t>10</a:t>
            </a:r>
            <a:r>
              <a:rPr lang="zh-CN" altLang="en-US" sz="2000" dirty="0"/>
              <a:t>月发布的第五代微处理器系列，该产品在</a:t>
            </a:r>
            <a:r>
              <a:rPr lang="en-US" altLang="zh-CN" sz="2000" dirty="0"/>
              <a:t>1993</a:t>
            </a:r>
            <a:r>
              <a:rPr lang="zh-CN" altLang="en-US" sz="2000" dirty="0"/>
              <a:t>年</a:t>
            </a:r>
            <a:r>
              <a:rPr lang="en-US" altLang="zh-CN" sz="2000" dirty="0"/>
              <a:t>3</a:t>
            </a:r>
            <a:r>
              <a:rPr lang="zh-CN" altLang="en-US" sz="2000" dirty="0"/>
              <a:t>月正式推向市场：奔腾处理器与以前的</a:t>
            </a:r>
            <a:r>
              <a:rPr lang="en-US" altLang="zh-CN" sz="2000" dirty="0"/>
              <a:t>Intel</a:t>
            </a:r>
            <a:r>
              <a:rPr lang="zh-CN" altLang="en-US" sz="2000" dirty="0"/>
              <a:t>公司处理器完全兼容，并有新的内容。</a:t>
            </a:r>
            <a:endParaRPr lang="en-US" altLang="zh-CN" sz="2000" kern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Arial" panose="020B0604020202020204" pitchFamily="34" charset="0"/>
              <a:sym typeface="+mn-ea"/>
            </a:endParaRPr>
          </a:p>
          <a:p>
            <a:pPr indent="431800" algn="just">
              <a:lnSpc>
                <a:spcPct val="160000"/>
              </a:lnSpc>
            </a:pPr>
            <a:r>
              <a:rPr lang="en-US" altLang="zh-CN" sz="2000" dirty="0"/>
              <a:t>Pentium</a:t>
            </a:r>
            <a:r>
              <a:rPr lang="zh-CN" altLang="en-US" sz="2000" dirty="0"/>
              <a:t>处理器每个时钟周期</a:t>
            </a:r>
            <a:r>
              <a:rPr lang="zh-CN" altLang="en-US" sz="2000" dirty="0">
                <a:solidFill>
                  <a:srgbClr val="FF0000"/>
                </a:solidFill>
              </a:rPr>
              <a:t>可以执行两条程序指令</a:t>
            </a:r>
            <a:r>
              <a:rPr lang="zh-CN" altLang="en-US" sz="2000" dirty="0"/>
              <a:t>，使得它的处理能力比前代的</a:t>
            </a:r>
            <a:r>
              <a:rPr lang="en-US" altLang="zh-CN" sz="2000" dirty="0"/>
              <a:t>Intel</a:t>
            </a:r>
            <a:r>
              <a:rPr lang="zh-CN" altLang="en-US" sz="2000" dirty="0"/>
              <a:t>芯片要大而快得多。在相同的处理速度下，</a:t>
            </a:r>
            <a:r>
              <a:rPr lang="en-US" altLang="zh-CN" sz="2000" dirty="0"/>
              <a:t>Pentium</a:t>
            </a:r>
            <a:r>
              <a:rPr lang="zh-CN" altLang="en-US" sz="2000" dirty="0"/>
              <a:t>处理器执行指令的速度比</a:t>
            </a:r>
            <a:r>
              <a:rPr lang="en-US" altLang="zh-CN" sz="2000" dirty="0"/>
              <a:t>80486</a:t>
            </a:r>
            <a:r>
              <a:rPr lang="zh-CN" altLang="en-US" sz="2000" dirty="0"/>
              <a:t>快大约五倍。</a:t>
            </a:r>
            <a:r>
              <a:rPr lang="en-US" altLang="zh-CN" sz="2000" dirty="0"/>
              <a:t> Intel</a:t>
            </a:r>
            <a:r>
              <a:rPr lang="zh-CN" altLang="en-US" sz="2000" dirty="0"/>
              <a:t>公司把这种同时执行两条指令的能力称为超标量技术。</a:t>
            </a:r>
            <a:endParaRPr lang="en-US" altLang="zh-CN" sz="2000" dirty="0"/>
          </a:p>
          <a:p>
            <a:pPr indent="431800" algn="just">
              <a:lnSpc>
                <a:spcPct val="160000"/>
              </a:lnSpc>
            </a:pPr>
            <a:r>
              <a:rPr lang="zh-CN" altLang="en-US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在控制寄存器</a:t>
            </a:r>
            <a:r>
              <a:rPr lang="en-US" altLang="zh-CN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CR4</a:t>
            </a:r>
            <a:r>
              <a:rPr lang="zh-CN" altLang="en-US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中页面长度控制位</a:t>
            </a:r>
            <a:r>
              <a:rPr lang="en-US" altLang="zh-CN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PSE</a:t>
            </a:r>
            <a:r>
              <a:rPr lang="zh-CN" altLang="en-US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的控制下，</a:t>
            </a:r>
            <a:r>
              <a:rPr lang="en-US" altLang="zh-CN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Pentium</a:t>
            </a:r>
            <a:r>
              <a:rPr lang="zh-CN" altLang="en-US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的分页部件</a:t>
            </a:r>
            <a:r>
              <a:rPr lang="en-US" altLang="zh-CN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PU</a:t>
            </a:r>
            <a:r>
              <a:rPr lang="zh-CN" altLang="en-US" sz="2000" kern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可以按</a:t>
            </a:r>
            <a:r>
              <a:rPr lang="en-US" altLang="zh-CN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80386/80486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每页</a:t>
            </a:r>
            <a:r>
              <a:rPr lang="en-US" altLang="zh-CN" sz="2000" kern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4KB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分页（</a:t>
            </a:r>
            <a:r>
              <a:rPr lang="en-US" altLang="zh-CN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PSE=0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），也可按每页</a:t>
            </a:r>
            <a:r>
              <a:rPr lang="en-US" altLang="zh-CN" sz="2000" kern="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4MB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分页（</a:t>
            </a:r>
            <a:r>
              <a:rPr lang="en-US" altLang="zh-CN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PSE=1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）。</a:t>
            </a:r>
            <a:endParaRPr lang="zh-CN" altLang="en-US" sz="2000" kern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4982523" y="426695"/>
            <a:ext cx="22148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 dirty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奔腾处理器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616" y="1861954"/>
            <a:ext cx="3413298" cy="3413298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885b54bb-eeaa-4bf5-8d8c-1ef1bf2088c7"/>
  <p:tag name="COMMONDATA" val="eyJoZGlkIjoiOGQ4MmNkNzQwMzBmMGM5ZGE4NjRmMDE3ZTEzM2FmZTc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8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05pj31k">
      <a:majorFont>
        <a:latin typeface="Segoe UI"/>
        <a:ea typeface="思源黑体 CN"/>
        <a:cs typeface=""/>
      </a:majorFont>
      <a:minorFont>
        <a:latin typeface="Segoe UI"/>
        <a:ea typeface="思源黑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1300</TotalTime>
  <Words>1840</Words>
  <Application>Microsoft Office PowerPoint</Application>
  <PresentationFormat>宽屏</PresentationFormat>
  <Paragraphs>122</Paragraphs>
  <Slides>20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Futura</vt:lpstr>
      <vt:lpstr>Microsoft YaHei Bold</vt:lpstr>
      <vt:lpstr>Microsoft YaHei Regular</vt:lpstr>
      <vt:lpstr>宋体</vt:lpstr>
      <vt:lpstr>微软雅黑</vt:lpstr>
      <vt:lpstr>微软雅黑 Light</vt:lpstr>
      <vt:lpstr>Arial</vt:lpstr>
      <vt:lpstr>Calibri</vt:lpstr>
      <vt:lpstr>Calibri Light</vt:lpstr>
      <vt:lpstr>Josefin Sans</vt:lpstr>
      <vt:lpstr>Montserrat</vt:lpstr>
      <vt:lpstr>Segoe UI</vt:lpstr>
      <vt:lpstr>Office 主题</vt:lpstr>
      <vt:lpstr>1_Office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caizheng</dc:creator>
  <cp:lastModifiedBy>金 之谦</cp:lastModifiedBy>
  <cp:revision>102</cp:revision>
  <dcterms:created xsi:type="dcterms:W3CDTF">2022-01-27T08:32:00Z</dcterms:created>
  <dcterms:modified xsi:type="dcterms:W3CDTF">2022-12-12T09:55:41Z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4A4C36CA1BFD436E8DFC9E2493C57C2F</vt:lpwstr>
  </property>
</Properties>
</file>

<file path=docProps/thumbnail.jpeg>
</file>